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1" r:id="rId4"/>
    <p:sldId id="258" r:id="rId5"/>
    <p:sldId id="259" r:id="rId6"/>
    <p:sldId id="260"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6" r:id="rId21"/>
    <p:sldId id="277" r:id="rId22"/>
    <p:sldId id="278" r:id="rId23"/>
    <p:sldId id="280" r:id="rId24"/>
    <p:sldId id="281" r:id="rId25"/>
    <p:sldId id="282" r:id="rId26"/>
    <p:sldId id="283" r:id="rId27"/>
    <p:sldId id="284"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9" r:id="rId50"/>
    <p:sldId id="311" r:id="rId51"/>
    <p:sldId id="320" r:id="rId52"/>
    <p:sldId id="316" r:id="rId53"/>
    <p:sldId id="307" r:id="rId54"/>
    <p:sldId id="310" r:id="rId55"/>
    <p:sldId id="315" r:id="rId56"/>
    <p:sldId id="312" r:id="rId57"/>
    <p:sldId id="313" r:id="rId58"/>
    <p:sldId id="314" r:id="rId59"/>
    <p:sldId id="317" r:id="rId60"/>
    <p:sldId id="318" r:id="rId61"/>
    <p:sldId id="319" r:id="rId62"/>
    <p:sldId id="308" r:id="rId63"/>
    <p:sldId id="322" r:id="rId64"/>
    <p:sldId id="323" r:id="rId65"/>
    <p:sldId id="321" r:id="rId66"/>
    <p:sldId id="324" r:id="rId67"/>
    <p:sldId id="325" r:id="rId68"/>
    <p:sldId id="327" r:id="rId69"/>
    <p:sldId id="326" r:id="rId70"/>
    <p:sldId id="285" r:id="rId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ardsectie" id="{39E94181-897D-41FE-8FFE-42E4BED43B7C}">
          <p14:sldIdLst>
            <p14:sldId id="256"/>
            <p14:sldId id="257"/>
            <p14:sldId id="261"/>
            <p14:sldId id="258"/>
            <p14:sldId id="259"/>
            <p14:sldId id="260"/>
            <p14:sldId id="262"/>
            <p14:sldId id="263"/>
            <p14:sldId id="264"/>
            <p14:sldId id="265"/>
            <p14:sldId id="266"/>
            <p14:sldId id="267"/>
            <p14:sldId id="268"/>
            <p14:sldId id="269"/>
            <p14:sldId id="270"/>
            <p14:sldId id="271"/>
            <p14:sldId id="272"/>
            <p14:sldId id="273"/>
            <p14:sldId id="274"/>
            <p14:sldId id="276"/>
            <p14:sldId id="277"/>
            <p14:sldId id="278"/>
            <p14:sldId id="280"/>
            <p14:sldId id="281"/>
            <p14:sldId id="282"/>
            <p14:sldId id="283"/>
            <p14:sldId id="284"/>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9"/>
            <p14:sldId id="311"/>
            <p14:sldId id="320"/>
            <p14:sldId id="316"/>
            <p14:sldId id="307"/>
            <p14:sldId id="310"/>
            <p14:sldId id="315"/>
            <p14:sldId id="312"/>
            <p14:sldId id="313"/>
            <p14:sldId id="314"/>
            <p14:sldId id="317"/>
            <p14:sldId id="318"/>
            <p14:sldId id="319"/>
            <p14:sldId id="308"/>
            <p14:sldId id="322"/>
            <p14:sldId id="323"/>
            <p14:sldId id="321"/>
            <p14:sldId id="324"/>
            <p14:sldId id="325"/>
            <p14:sldId id="327"/>
            <p14:sldId id="326"/>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1" d="100"/>
          <a:sy n="91" d="100"/>
        </p:scale>
        <p:origin x="32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slide" Target="slides/slide7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en-US" dirty="0"/>
          </a:p>
        </p:txBody>
      </p:sp>
      <p:sp>
        <p:nvSpPr>
          <p:cNvPr id="4" name="Date Placeholder 3"/>
          <p:cNvSpPr>
            <a:spLocks noGrp="1"/>
          </p:cNvSpPr>
          <p:nvPr>
            <p:ph type="dt" sz="half" idx="10"/>
          </p:nvPr>
        </p:nvSpPr>
        <p:spPr/>
        <p:txBody>
          <a:bodyPr/>
          <a:lstStyle/>
          <a:p>
            <a:fld id="{28DE09AB-C03B-451B-B5AA-6C63D3C3ACCD}" type="datetimeFigureOut">
              <a:rPr lang="nl-NL" smtClean="0"/>
              <a:t>31-3-2022</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87CFEFB9-01ED-4FF7-937F-6911FB99EEB2}" type="slidenum">
              <a:rPr lang="nl-NL" smtClean="0"/>
              <a:t>‹nr.›</a:t>
            </a:fld>
            <a:endParaRPr lang="nl-NL"/>
          </a:p>
        </p:txBody>
      </p:sp>
    </p:spTree>
    <p:extLst>
      <p:ext uri="{BB962C8B-B14F-4D97-AF65-F5344CB8AC3E}">
        <p14:creationId xmlns:p14="http://schemas.microsoft.com/office/powerpoint/2010/main" val="904637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Vertical Text Placeholder 2"/>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28DE09AB-C03B-451B-B5AA-6C63D3C3ACCD}" type="datetimeFigureOut">
              <a:rPr lang="nl-NL" smtClean="0"/>
              <a:t>31-3-2022</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87CFEFB9-01ED-4FF7-937F-6911FB99EEB2}" type="slidenum">
              <a:rPr lang="nl-NL" smtClean="0"/>
              <a:t>‹nr.›</a:t>
            </a:fld>
            <a:endParaRPr lang="nl-NL"/>
          </a:p>
        </p:txBody>
      </p:sp>
    </p:spTree>
    <p:extLst>
      <p:ext uri="{BB962C8B-B14F-4D97-AF65-F5344CB8AC3E}">
        <p14:creationId xmlns:p14="http://schemas.microsoft.com/office/powerpoint/2010/main" val="1317307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nl-NL"/>
              <a:t>Klik om stijl te bewerken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28DE09AB-C03B-451B-B5AA-6C63D3C3ACCD}" type="datetimeFigureOut">
              <a:rPr lang="nl-NL" smtClean="0"/>
              <a:t>31-3-2022</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87CFEFB9-01ED-4FF7-937F-6911FB99EEB2}" type="slidenum">
              <a:rPr lang="nl-NL" smtClean="0"/>
              <a:t>‹nr.›</a:t>
            </a:fld>
            <a:endParaRPr lang="nl-NL"/>
          </a:p>
        </p:txBody>
      </p:sp>
    </p:spTree>
    <p:extLst>
      <p:ext uri="{BB962C8B-B14F-4D97-AF65-F5344CB8AC3E}">
        <p14:creationId xmlns:p14="http://schemas.microsoft.com/office/powerpoint/2010/main" val="2615131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28DE09AB-C03B-451B-B5AA-6C63D3C3ACCD}" type="datetimeFigureOut">
              <a:rPr lang="nl-NL" smtClean="0"/>
              <a:t>31-3-2022</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87CFEFB9-01ED-4FF7-937F-6911FB99EEB2}" type="slidenum">
              <a:rPr lang="nl-NL" smtClean="0"/>
              <a:t>‹nr.›</a:t>
            </a:fld>
            <a:endParaRPr lang="nl-NL"/>
          </a:p>
        </p:txBody>
      </p:sp>
    </p:spTree>
    <p:extLst>
      <p:ext uri="{BB962C8B-B14F-4D97-AF65-F5344CB8AC3E}">
        <p14:creationId xmlns:p14="http://schemas.microsoft.com/office/powerpoint/2010/main" val="2584828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Date Placeholder 3"/>
          <p:cNvSpPr>
            <a:spLocks noGrp="1"/>
          </p:cNvSpPr>
          <p:nvPr>
            <p:ph type="dt" sz="half" idx="10"/>
          </p:nvPr>
        </p:nvSpPr>
        <p:spPr/>
        <p:txBody>
          <a:bodyPr/>
          <a:lstStyle/>
          <a:p>
            <a:fld id="{28DE09AB-C03B-451B-B5AA-6C63D3C3ACCD}" type="datetimeFigureOut">
              <a:rPr lang="nl-NL" smtClean="0"/>
              <a:t>31-3-2022</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87CFEFB9-01ED-4FF7-937F-6911FB99EEB2}" type="slidenum">
              <a:rPr lang="nl-NL" smtClean="0"/>
              <a:t>‹nr.›</a:t>
            </a:fld>
            <a:endParaRPr lang="nl-NL"/>
          </a:p>
        </p:txBody>
      </p:sp>
    </p:spTree>
    <p:extLst>
      <p:ext uri="{BB962C8B-B14F-4D97-AF65-F5344CB8AC3E}">
        <p14:creationId xmlns:p14="http://schemas.microsoft.com/office/powerpoint/2010/main" val="150746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Date Placeholder 4"/>
          <p:cNvSpPr>
            <a:spLocks noGrp="1"/>
          </p:cNvSpPr>
          <p:nvPr>
            <p:ph type="dt" sz="half" idx="10"/>
          </p:nvPr>
        </p:nvSpPr>
        <p:spPr/>
        <p:txBody>
          <a:bodyPr/>
          <a:lstStyle/>
          <a:p>
            <a:fld id="{28DE09AB-C03B-451B-B5AA-6C63D3C3ACCD}" type="datetimeFigureOut">
              <a:rPr lang="nl-NL" smtClean="0"/>
              <a:t>31-3-2022</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87CFEFB9-01ED-4FF7-937F-6911FB99EEB2}" type="slidenum">
              <a:rPr lang="nl-NL" smtClean="0"/>
              <a:t>‹nr.›</a:t>
            </a:fld>
            <a:endParaRPr lang="nl-NL"/>
          </a:p>
        </p:txBody>
      </p:sp>
    </p:spTree>
    <p:extLst>
      <p:ext uri="{BB962C8B-B14F-4D97-AF65-F5344CB8AC3E}">
        <p14:creationId xmlns:p14="http://schemas.microsoft.com/office/powerpoint/2010/main" val="4210061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nl-NL"/>
              <a:t>Klik om stijl te bewerken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Content Placeholder 3"/>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Content Placeholder 5"/>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Date Placeholder 6"/>
          <p:cNvSpPr>
            <a:spLocks noGrp="1"/>
          </p:cNvSpPr>
          <p:nvPr>
            <p:ph type="dt" sz="half" idx="10"/>
          </p:nvPr>
        </p:nvSpPr>
        <p:spPr/>
        <p:txBody>
          <a:bodyPr/>
          <a:lstStyle/>
          <a:p>
            <a:fld id="{28DE09AB-C03B-451B-B5AA-6C63D3C3ACCD}" type="datetimeFigureOut">
              <a:rPr lang="nl-NL" smtClean="0"/>
              <a:t>31-3-2022</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87CFEFB9-01ED-4FF7-937F-6911FB99EEB2}" type="slidenum">
              <a:rPr lang="nl-NL" smtClean="0"/>
              <a:t>‹nr.›</a:t>
            </a:fld>
            <a:endParaRPr lang="nl-NL"/>
          </a:p>
        </p:txBody>
      </p:sp>
    </p:spTree>
    <p:extLst>
      <p:ext uri="{BB962C8B-B14F-4D97-AF65-F5344CB8AC3E}">
        <p14:creationId xmlns:p14="http://schemas.microsoft.com/office/powerpoint/2010/main" val="1972020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Date Placeholder 2"/>
          <p:cNvSpPr>
            <a:spLocks noGrp="1"/>
          </p:cNvSpPr>
          <p:nvPr>
            <p:ph type="dt" sz="half" idx="10"/>
          </p:nvPr>
        </p:nvSpPr>
        <p:spPr/>
        <p:txBody>
          <a:bodyPr/>
          <a:lstStyle/>
          <a:p>
            <a:fld id="{28DE09AB-C03B-451B-B5AA-6C63D3C3ACCD}" type="datetimeFigureOut">
              <a:rPr lang="nl-NL" smtClean="0"/>
              <a:t>31-3-2022</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87CFEFB9-01ED-4FF7-937F-6911FB99EEB2}" type="slidenum">
              <a:rPr lang="nl-NL" smtClean="0"/>
              <a:t>‹nr.›</a:t>
            </a:fld>
            <a:endParaRPr lang="nl-NL"/>
          </a:p>
        </p:txBody>
      </p:sp>
    </p:spTree>
    <p:extLst>
      <p:ext uri="{BB962C8B-B14F-4D97-AF65-F5344CB8AC3E}">
        <p14:creationId xmlns:p14="http://schemas.microsoft.com/office/powerpoint/2010/main" val="307883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DE09AB-C03B-451B-B5AA-6C63D3C3ACCD}" type="datetimeFigureOut">
              <a:rPr lang="nl-NL" smtClean="0"/>
              <a:t>31-3-2022</a:t>
            </a:fld>
            <a:endParaRPr lang="nl-NL"/>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p>
            <a:fld id="{87CFEFB9-01ED-4FF7-937F-6911FB99EEB2}" type="slidenum">
              <a:rPr lang="nl-NL" smtClean="0"/>
              <a:t>‹nr.›</a:t>
            </a:fld>
            <a:endParaRPr lang="nl-NL"/>
          </a:p>
        </p:txBody>
      </p:sp>
    </p:spTree>
    <p:extLst>
      <p:ext uri="{BB962C8B-B14F-4D97-AF65-F5344CB8AC3E}">
        <p14:creationId xmlns:p14="http://schemas.microsoft.com/office/powerpoint/2010/main" val="1564574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Date Placeholder 4"/>
          <p:cNvSpPr>
            <a:spLocks noGrp="1"/>
          </p:cNvSpPr>
          <p:nvPr>
            <p:ph type="dt" sz="half" idx="10"/>
          </p:nvPr>
        </p:nvSpPr>
        <p:spPr/>
        <p:txBody>
          <a:bodyPr/>
          <a:lstStyle/>
          <a:p>
            <a:fld id="{28DE09AB-C03B-451B-B5AA-6C63D3C3ACCD}" type="datetimeFigureOut">
              <a:rPr lang="nl-NL" smtClean="0"/>
              <a:t>31-3-2022</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87CFEFB9-01ED-4FF7-937F-6911FB99EEB2}" type="slidenum">
              <a:rPr lang="nl-NL" smtClean="0"/>
              <a:t>‹nr.›</a:t>
            </a:fld>
            <a:endParaRPr lang="nl-NL"/>
          </a:p>
        </p:txBody>
      </p:sp>
    </p:spTree>
    <p:extLst>
      <p:ext uri="{BB962C8B-B14F-4D97-AF65-F5344CB8AC3E}">
        <p14:creationId xmlns:p14="http://schemas.microsoft.com/office/powerpoint/2010/main" val="20207808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Date Placeholder 4"/>
          <p:cNvSpPr>
            <a:spLocks noGrp="1"/>
          </p:cNvSpPr>
          <p:nvPr>
            <p:ph type="dt" sz="half" idx="10"/>
          </p:nvPr>
        </p:nvSpPr>
        <p:spPr/>
        <p:txBody>
          <a:bodyPr/>
          <a:lstStyle/>
          <a:p>
            <a:fld id="{28DE09AB-C03B-451B-B5AA-6C63D3C3ACCD}" type="datetimeFigureOut">
              <a:rPr lang="nl-NL" smtClean="0"/>
              <a:t>31-3-2022</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87CFEFB9-01ED-4FF7-937F-6911FB99EEB2}" type="slidenum">
              <a:rPr lang="nl-NL" smtClean="0"/>
              <a:t>‹nr.›</a:t>
            </a:fld>
            <a:endParaRPr lang="nl-NL"/>
          </a:p>
        </p:txBody>
      </p:sp>
    </p:spTree>
    <p:extLst>
      <p:ext uri="{BB962C8B-B14F-4D97-AF65-F5344CB8AC3E}">
        <p14:creationId xmlns:p14="http://schemas.microsoft.com/office/powerpoint/2010/main" val="533001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DE09AB-C03B-451B-B5AA-6C63D3C3ACCD}" type="datetimeFigureOut">
              <a:rPr lang="nl-NL" smtClean="0"/>
              <a:t>31-3-2022</a:t>
            </a:fld>
            <a:endParaRPr lang="nl-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CFEFB9-01ED-4FF7-937F-6911FB99EEB2}" type="slidenum">
              <a:rPr lang="nl-NL" smtClean="0"/>
              <a:t>‹nr.›</a:t>
            </a:fld>
            <a:endParaRPr lang="nl-NL"/>
          </a:p>
        </p:txBody>
      </p:sp>
    </p:spTree>
    <p:extLst>
      <p:ext uri="{BB962C8B-B14F-4D97-AF65-F5344CB8AC3E}">
        <p14:creationId xmlns:p14="http://schemas.microsoft.com/office/powerpoint/2010/main" val="352957504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K5Wqk3OUE9A&amp;t=232s" TargetMode="External"/><Relationship Id="rId2" Type="http://schemas.openxmlformats.org/officeDocument/2006/relationships/hyperlink" Target="https://www.youtube.com/watch?v=lSPh3fEzK6Q" TargetMode="External"/><Relationship Id="rId1" Type="http://schemas.openxmlformats.org/officeDocument/2006/relationships/slideLayout" Target="../slideLayouts/slideLayout2.xml"/><Relationship Id="rId4" Type="http://schemas.openxmlformats.org/officeDocument/2006/relationships/hyperlink" Target="https://www.youtube.com/watch?v=2rv4uUDJsIE"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6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donker, outdoor-object, nacht, ster&#10;&#10;Automatisch gegenereerde beschrijving">
            <a:extLst>
              <a:ext uri="{FF2B5EF4-FFF2-40B4-BE49-F238E27FC236}">
                <a16:creationId xmlns:a16="http://schemas.microsoft.com/office/drawing/2014/main" id="{C15C0EFB-FA3F-4C15-8A3D-BA416FC66EEB}"/>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769142" y="-4598384"/>
            <a:ext cx="17376203" cy="17376203"/>
          </a:xfrm>
          <a:prstGeom prst="rect">
            <a:avLst/>
          </a:prstGeom>
        </p:spPr>
      </p:pic>
      <p:sp>
        <p:nvSpPr>
          <p:cNvPr id="2" name="Titel 1">
            <a:extLst>
              <a:ext uri="{FF2B5EF4-FFF2-40B4-BE49-F238E27FC236}">
                <a16:creationId xmlns:a16="http://schemas.microsoft.com/office/drawing/2014/main" id="{5DF52046-10BE-4D0F-917A-81A330CCADD7}"/>
              </a:ext>
            </a:extLst>
          </p:cNvPr>
          <p:cNvSpPr>
            <a:spLocks noGrp="1"/>
          </p:cNvSpPr>
          <p:nvPr>
            <p:ph type="ctrTitle"/>
          </p:nvPr>
        </p:nvSpPr>
        <p:spPr/>
        <p:txBody>
          <a:bodyPr>
            <a:normAutofit/>
          </a:bodyPr>
          <a:lstStyle/>
          <a:p>
            <a:r>
              <a:rPr lang="nl-NL" sz="8000" dirty="0"/>
              <a:t>BRP Meerkat </a:t>
            </a:r>
            <a:r>
              <a:rPr lang="nl-NL" sz="8000" dirty="0" err="1"/>
              <a:t>Progress</a:t>
            </a:r>
            <a:r>
              <a:rPr lang="nl-NL" sz="8000" dirty="0"/>
              <a:t> Journal</a:t>
            </a:r>
          </a:p>
        </p:txBody>
      </p:sp>
      <p:sp>
        <p:nvSpPr>
          <p:cNvPr id="3" name="Ondertitel 2">
            <a:extLst>
              <a:ext uri="{FF2B5EF4-FFF2-40B4-BE49-F238E27FC236}">
                <a16:creationId xmlns:a16="http://schemas.microsoft.com/office/drawing/2014/main" id="{D9B73A96-5AF4-48BB-9B19-4B61B9328C67}"/>
              </a:ext>
            </a:extLst>
          </p:cNvPr>
          <p:cNvSpPr>
            <a:spLocks noGrp="1"/>
          </p:cNvSpPr>
          <p:nvPr>
            <p:ph type="subTitle" idx="1"/>
          </p:nvPr>
        </p:nvSpPr>
        <p:spPr/>
        <p:txBody>
          <a:bodyPr/>
          <a:lstStyle/>
          <a:p>
            <a:r>
              <a:rPr lang="nl-NL" dirty="0" err="1"/>
              <a:t>This</a:t>
            </a:r>
            <a:r>
              <a:rPr lang="nl-NL" dirty="0"/>
              <a:t> Journal </a:t>
            </a:r>
            <a:r>
              <a:rPr lang="nl-NL" dirty="0" err="1"/>
              <a:t>contains</a:t>
            </a:r>
            <a:r>
              <a:rPr lang="nl-NL" dirty="0"/>
              <a:t> </a:t>
            </a:r>
            <a:r>
              <a:rPr lang="nl-NL" dirty="0" err="1"/>
              <a:t>my</a:t>
            </a:r>
            <a:r>
              <a:rPr lang="nl-NL" dirty="0"/>
              <a:t> </a:t>
            </a:r>
            <a:r>
              <a:rPr lang="nl-NL" dirty="0" err="1"/>
              <a:t>whole</a:t>
            </a:r>
            <a:r>
              <a:rPr lang="nl-NL" dirty="0"/>
              <a:t> workflow, </a:t>
            </a:r>
            <a:r>
              <a:rPr lang="nl-NL" dirty="0" err="1"/>
              <a:t>notes</a:t>
            </a:r>
            <a:r>
              <a:rPr lang="nl-NL" dirty="0"/>
              <a:t>,…</a:t>
            </a:r>
          </a:p>
        </p:txBody>
      </p:sp>
    </p:spTree>
    <p:extLst>
      <p:ext uri="{BB962C8B-B14F-4D97-AF65-F5344CB8AC3E}">
        <p14:creationId xmlns:p14="http://schemas.microsoft.com/office/powerpoint/2010/main" val="4182412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62105D-6315-4719-8010-3740E8542836}"/>
              </a:ext>
            </a:extLst>
          </p:cNvPr>
          <p:cNvSpPr>
            <a:spLocks noGrp="1"/>
          </p:cNvSpPr>
          <p:nvPr>
            <p:ph type="title"/>
          </p:nvPr>
        </p:nvSpPr>
        <p:spPr>
          <a:xfrm>
            <a:off x="838200" y="365125"/>
            <a:ext cx="10515600" cy="1325563"/>
          </a:xfrm>
        </p:spPr>
        <p:txBody>
          <a:bodyPr anchor="ctr">
            <a:normAutofit/>
          </a:bodyPr>
          <a:lstStyle/>
          <a:p>
            <a:r>
              <a:rPr lang="nl-NL" dirty="0"/>
              <a:t>Step 3: </a:t>
            </a:r>
            <a:r>
              <a:rPr lang="nl-NL" dirty="0" err="1"/>
              <a:t>Downloading</a:t>
            </a:r>
            <a:r>
              <a:rPr lang="nl-NL" dirty="0"/>
              <a:t> </a:t>
            </a:r>
            <a:r>
              <a:rPr lang="nl-NL" dirty="0" err="1"/>
              <a:t>and</a:t>
            </a:r>
            <a:r>
              <a:rPr lang="nl-NL" dirty="0"/>
              <a:t> </a:t>
            </a:r>
            <a:r>
              <a:rPr lang="nl-NL" dirty="0" err="1"/>
              <a:t>inspecting</a:t>
            </a:r>
            <a:r>
              <a:rPr lang="nl-NL" dirty="0"/>
              <a:t> data (6)</a:t>
            </a:r>
          </a:p>
        </p:txBody>
      </p:sp>
      <p:pic>
        <p:nvPicPr>
          <p:cNvPr id="9" name="Afbeelding 8">
            <a:extLst>
              <a:ext uri="{FF2B5EF4-FFF2-40B4-BE49-F238E27FC236}">
                <a16:creationId xmlns:a16="http://schemas.microsoft.com/office/drawing/2014/main" id="{92F6A1A0-6775-4E46-8104-02B0F28F765B}"/>
              </a:ext>
            </a:extLst>
          </p:cNvPr>
          <p:cNvPicPr/>
          <p:nvPr/>
        </p:nvPicPr>
        <p:blipFill>
          <a:blip r:embed="rId2">
            <a:extLst>
              <a:ext uri="{28A0092B-C50C-407E-A947-70E740481C1C}">
                <a14:useLocalDpi xmlns:a14="http://schemas.microsoft.com/office/drawing/2010/main" val="0"/>
              </a:ext>
            </a:extLst>
          </a:blip>
          <a:srcRect/>
          <a:stretch/>
        </p:blipFill>
        <p:spPr>
          <a:xfrm>
            <a:off x="3077349" y="2408127"/>
            <a:ext cx="6037302" cy="3396432"/>
          </a:xfrm>
          <a:prstGeom prst="rect">
            <a:avLst/>
          </a:prstGeom>
        </p:spPr>
      </p:pic>
      <p:sp>
        <p:nvSpPr>
          <p:cNvPr id="3" name="Tekstvak 2">
            <a:extLst>
              <a:ext uri="{FF2B5EF4-FFF2-40B4-BE49-F238E27FC236}">
                <a16:creationId xmlns:a16="http://schemas.microsoft.com/office/drawing/2014/main" id="{D89046A9-CE3B-4DD3-B8F9-BA6E3C59B97E}"/>
              </a:ext>
            </a:extLst>
          </p:cNvPr>
          <p:cNvSpPr txBox="1"/>
          <p:nvPr/>
        </p:nvSpPr>
        <p:spPr>
          <a:xfrm>
            <a:off x="5674089" y="2721114"/>
            <a:ext cx="314510" cy="707886"/>
          </a:xfrm>
          <a:prstGeom prst="rect">
            <a:avLst/>
          </a:prstGeom>
          <a:noFill/>
        </p:spPr>
        <p:txBody>
          <a:bodyPr wrap="none" rtlCol="0">
            <a:spAutoFit/>
          </a:bodyPr>
          <a:lstStyle/>
          <a:p>
            <a:r>
              <a:rPr lang="nl-NL" sz="4000" dirty="0">
                <a:solidFill>
                  <a:srgbClr val="FF0000"/>
                </a:solidFill>
              </a:rPr>
              <a:t>I</a:t>
            </a:r>
          </a:p>
        </p:txBody>
      </p:sp>
      <p:sp>
        <p:nvSpPr>
          <p:cNvPr id="7" name="Tekstvak 6">
            <a:extLst>
              <a:ext uri="{FF2B5EF4-FFF2-40B4-BE49-F238E27FC236}">
                <a16:creationId xmlns:a16="http://schemas.microsoft.com/office/drawing/2014/main" id="{5F0270D1-DF15-4197-88C9-4B1817498C63}"/>
              </a:ext>
            </a:extLst>
          </p:cNvPr>
          <p:cNvSpPr txBox="1"/>
          <p:nvPr/>
        </p:nvSpPr>
        <p:spPr>
          <a:xfrm>
            <a:off x="8585339" y="2721114"/>
            <a:ext cx="529312" cy="707886"/>
          </a:xfrm>
          <a:prstGeom prst="rect">
            <a:avLst/>
          </a:prstGeom>
          <a:noFill/>
        </p:spPr>
        <p:txBody>
          <a:bodyPr wrap="none" rtlCol="0">
            <a:spAutoFit/>
          </a:bodyPr>
          <a:lstStyle/>
          <a:p>
            <a:r>
              <a:rPr lang="nl-NL" sz="4000" dirty="0">
                <a:solidFill>
                  <a:srgbClr val="FF0000"/>
                </a:solidFill>
              </a:rPr>
              <a:t>Q</a:t>
            </a:r>
          </a:p>
        </p:txBody>
      </p:sp>
      <p:sp>
        <p:nvSpPr>
          <p:cNvPr id="10" name="Tekstvak 9">
            <a:extLst>
              <a:ext uri="{FF2B5EF4-FFF2-40B4-BE49-F238E27FC236}">
                <a16:creationId xmlns:a16="http://schemas.microsoft.com/office/drawing/2014/main" id="{D3BE92B4-581E-44C3-A633-DF3EC7DED34D}"/>
              </a:ext>
            </a:extLst>
          </p:cNvPr>
          <p:cNvSpPr txBox="1"/>
          <p:nvPr/>
        </p:nvSpPr>
        <p:spPr>
          <a:xfrm>
            <a:off x="5574703" y="4176915"/>
            <a:ext cx="513282" cy="707886"/>
          </a:xfrm>
          <a:prstGeom prst="rect">
            <a:avLst/>
          </a:prstGeom>
          <a:noFill/>
        </p:spPr>
        <p:txBody>
          <a:bodyPr wrap="none" rtlCol="0">
            <a:spAutoFit/>
          </a:bodyPr>
          <a:lstStyle/>
          <a:p>
            <a:r>
              <a:rPr lang="nl-NL" sz="4000" dirty="0">
                <a:solidFill>
                  <a:srgbClr val="FF0000"/>
                </a:solidFill>
              </a:rPr>
              <a:t>U</a:t>
            </a:r>
          </a:p>
        </p:txBody>
      </p:sp>
      <p:sp>
        <p:nvSpPr>
          <p:cNvPr id="11" name="Tekstvak 10">
            <a:extLst>
              <a:ext uri="{FF2B5EF4-FFF2-40B4-BE49-F238E27FC236}">
                <a16:creationId xmlns:a16="http://schemas.microsoft.com/office/drawing/2014/main" id="{C8F3EEC2-BD03-482C-9486-A967DAEA370C}"/>
              </a:ext>
            </a:extLst>
          </p:cNvPr>
          <p:cNvSpPr txBox="1"/>
          <p:nvPr/>
        </p:nvSpPr>
        <p:spPr>
          <a:xfrm>
            <a:off x="8638239" y="4176915"/>
            <a:ext cx="476412" cy="707886"/>
          </a:xfrm>
          <a:prstGeom prst="rect">
            <a:avLst/>
          </a:prstGeom>
          <a:noFill/>
        </p:spPr>
        <p:txBody>
          <a:bodyPr wrap="none" rtlCol="0">
            <a:spAutoFit/>
          </a:bodyPr>
          <a:lstStyle/>
          <a:p>
            <a:r>
              <a:rPr lang="nl-NL" sz="4000" dirty="0">
                <a:solidFill>
                  <a:srgbClr val="FF0000"/>
                </a:solidFill>
              </a:rPr>
              <a:t>V</a:t>
            </a:r>
          </a:p>
        </p:txBody>
      </p:sp>
      <p:sp>
        <p:nvSpPr>
          <p:cNvPr id="12" name="Tekstvak 11">
            <a:extLst>
              <a:ext uri="{FF2B5EF4-FFF2-40B4-BE49-F238E27FC236}">
                <a16:creationId xmlns:a16="http://schemas.microsoft.com/office/drawing/2014/main" id="{73F7C230-0700-44CE-A2D7-940B03DD3D1A}"/>
              </a:ext>
            </a:extLst>
          </p:cNvPr>
          <p:cNvSpPr txBox="1"/>
          <p:nvPr/>
        </p:nvSpPr>
        <p:spPr>
          <a:xfrm>
            <a:off x="838200" y="1329806"/>
            <a:ext cx="10067488" cy="968278"/>
          </a:xfrm>
          <a:prstGeom prst="rect">
            <a:avLst/>
          </a:prstGeom>
          <a:noFill/>
        </p:spPr>
        <p:txBody>
          <a:bodyPr wrap="square">
            <a:spAutoFit/>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However, as we decrease the wavelength, a source becomes visible in V also. At image 8-9, we get a negative source in V, at 10 none and at 11-12 a positive source. How is this possible? Below an image with all frames at the 12</a:t>
            </a:r>
            <a:r>
              <a:rPr lang="en-US" sz="1800" baseline="30000" dirty="0">
                <a:effectLst/>
                <a:latin typeface="Calibri" panose="020F0502020204030204" pitchFamily="34" charset="0"/>
                <a:ea typeface="Calibri" panose="020F0502020204030204" pitchFamily="34" charset="0"/>
                <a:cs typeface="Times New Roman" panose="02020603050405020304" pitchFamily="18" charset="0"/>
              </a:rPr>
              <a:t>th</a:t>
            </a:r>
            <a:r>
              <a:rPr lang="en-US" sz="1800" dirty="0">
                <a:effectLst/>
                <a:latin typeface="Calibri" panose="020F0502020204030204" pitchFamily="34" charset="0"/>
                <a:ea typeface="Calibri" panose="020F0502020204030204" pitchFamily="34" charset="0"/>
                <a:cs typeface="Times New Roman" panose="02020603050405020304" pitchFamily="18" charset="0"/>
              </a:rPr>
              <a:t> shortest wavelength:</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kstvak 4">
            <a:extLst>
              <a:ext uri="{FF2B5EF4-FFF2-40B4-BE49-F238E27FC236}">
                <a16:creationId xmlns:a16="http://schemas.microsoft.com/office/drawing/2014/main" id="{91F5DF08-7653-4597-8116-A296EF17DCA5}"/>
              </a:ext>
            </a:extLst>
          </p:cNvPr>
          <p:cNvSpPr txBox="1"/>
          <p:nvPr/>
        </p:nvSpPr>
        <p:spPr>
          <a:xfrm>
            <a:off x="615958" y="5914602"/>
            <a:ext cx="10745281" cy="1200329"/>
          </a:xfrm>
          <a:prstGeom prst="rect">
            <a:avLst/>
          </a:prstGeom>
          <a:noFill/>
        </p:spPr>
        <p:txBody>
          <a:bodyPr wrap="square" rtlCol="0">
            <a:sp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This is very strange. Moreover, the amount of circular polarization is in the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same order</a:t>
            </a:r>
            <a:r>
              <a:rPr lang="en-US" sz="1800" dirty="0">
                <a:effectLst/>
                <a:latin typeface="Calibri" panose="020F0502020204030204" pitchFamily="34" charset="0"/>
                <a:ea typeface="Calibri" panose="020F0502020204030204" pitchFamily="34" charset="0"/>
                <a:cs typeface="Times New Roman" panose="02020603050405020304" pitchFamily="18" charset="0"/>
              </a:rPr>
              <a:t> as the linear polarization channels. I find this suspicious, as AGNs generally are NOT circularly polarized. It is checked if this is the same for other sources.</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nl-NL" dirty="0"/>
          </a:p>
        </p:txBody>
      </p:sp>
    </p:spTree>
    <p:extLst>
      <p:ext uri="{BB962C8B-B14F-4D97-AF65-F5344CB8AC3E}">
        <p14:creationId xmlns:p14="http://schemas.microsoft.com/office/powerpoint/2010/main" val="598456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62105D-6315-4719-8010-3740E8542836}"/>
              </a:ext>
            </a:extLst>
          </p:cNvPr>
          <p:cNvSpPr>
            <a:spLocks noGrp="1"/>
          </p:cNvSpPr>
          <p:nvPr>
            <p:ph type="title"/>
          </p:nvPr>
        </p:nvSpPr>
        <p:spPr>
          <a:xfrm>
            <a:off x="838200" y="365125"/>
            <a:ext cx="10515600" cy="1325563"/>
          </a:xfrm>
        </p:spPr>
        <p:txBody>
          <a:bodyPr anchor="ctr">
            <a:normAutofit/>
          </a:bodyPr>
          <a:lstStyle/>
          <a:p>
            <a:r>
              <a:rPr lang="nl-NL" dirty="0"/>
              <a:t>Step 3: </a:t>
            </a:r>
            <a:r>
              <a:rPr lang="nl-NL" dirty="0" err="1"/>
              <a:t>Downloading</a:t>
            </a:r>
            <a:r>
              <a:rPr lang="nl-NL" dirty="0"/>
              <a:t> </a:t>
            </a:r>
            <a:r>
              <a:rPr lang="nl-NL" dirty="0" err="1"/>
              <a:t>and</a:t>
            </a:r>
            <a:r>
              <a:rPr lang="nl-NL" dirty="0"/>
              <a:t> </a:t>
            </a:r>
            <a:r>
              <a:rPr lang="nl-NL" dirty="0" err="1"/>
              <a:t>inspecting</a:t>
            </a:r>
            <a:r>
              <a:rPr lang="nl-NL" dirty="0"/>
              <a:t> data (7)</a:t>
            </a:r>
          </a:p>
        </p:txBody>
      </p:sp>
      <p:pic>
        <p:nvPicPr>
          <p:cNvPr id="9" name="Afbeelding 8">
            <a:extLst>
              <a:ext uri="{FF2B5EF4-FFF2-40B4-BE49-F238E27FC236}">
                <a16:creationId xmlns:a16="http://schemas.microsoft.com/office/drawing/2014/main" id="{92F6A1A0-6775-4E46-8104-02B0F28F765B}"/>
              </a:ext>
            </a:extLst>
          </p:cNvPr>
          <p:cNvPicPr/>
          <p:nvPr/>
        </p:nvPicPr>
        <p:blipFill>
          <a:blip r:embed="rId2">
            <a:extLst>
              <a:ext uri="{28A0092B-C50C-407E-A947-70E740481C1C}">
                <a14:useLocalDpi xmlns:a14="http://schemas.microsoft.com/office/drawing/2010/main" val="0"/>
              </a:ext>
            </a:extLst>
          </a:blip>
          <a:srcRect/>
          <a:stretch/>
        </p:blipFill>
        <p:spPr>
          <a:xfrm>
            <a:off x="838200" y="1758525"/>
            <a:ext cx="6037302" cy="2417765"/>
          </a:xfrm>
          <a:prstGeom prst="rect">
            <a:avLst/>
          </a:prstGeom>
        </p:spPr>
      </p:pic>
      <p:sp>
        <p:nvSpPr>
          <p:cNvPr id="3" name="Tekstvak 2">
            <a:extLst>
              <a:ext uri="{FF2B5EF4-FFF2-40B4-BE49-F238E27FC236}">
                <a16:creationId xmlns:a16="http://schemas.microsoft.com/office/drawing/2014/main" id="{D89046A9-CE3B-4DD3-B8F9-BA6E3C59B97E}"/>
              </a:ext>
            </a:extLst>
          </p:cNvPr>
          <p:cNvSpPr txBox="1"/>
          <p:nvPr/>
        </p:nvSpPr>
        <p:spPr>
          <a:xfrm>
            <a:off x="1063989" y="1844623"/>
            <a:ext cx="314510" cy="707886"/>
          </a:xfrm>
          <a:prstGeom prst="rect">
            <a:avLst/>
          </a:prstGeom>
          <a:noFill/>
        </p:spPr>
        <p:txBody>
          <a:bodyPr wrap="none" rtlCol="0">
            <a:spAutoFit/>
          </a:bodyPr>
          <a:lstStyle/>
          <a:p>
            <a:r>
              <a:rPr lang="nl-NL" sz="4000" dirty="0">
                <a:solidFill>
                  <a:srgbClr val="FF0000"/>
                </a:solidFill>
              </a:rPr>
              <a:t>I</a:t>
            </a:r>
          </a:p>
        </p:txBody>
      </p:sp>
      <p:sp>
        <p:nvSpPr>
          <p:cNvPr id="7" name="Tekstvak 6">
            <a:extLst>
              <a:ext uri="{FF2B5EF4-FFF2-40B4-BE49-F238E27FC236}">
                <a16:creationId xmlns:a16="http://schemas.microsoft.com/office/drawing/2014/main" id="{5F0270D1-DF15-4197-88C9-4B1817498C63}"/>
              </a:ext>
            </a:extLst>
          </p:cNvPr>
          <p:cNvSpPr txBox="1"/>
          <p:nvPr/>
        </p:nvSpPr>
        <p:spPr>
          <a:xfrm>
            <a:off x="4028579" y="1844623"/>
            <a:ext cx="529312" cy="707886"/>
          </a:xfrm>
          <a:prstGeom prst="rect">
            <a:avLst/>
          </a:prstGeom>
          <a:noFill/>
        </p:spPr>
        <p:txBody>
          <a:bodyPr wrap="none" rtlCol="0">
            <a:spAutoFit/>
          </a:bodyPr>
          <a:lstStyle/>
          <a:p>
            <a:r>
              <a:rPr lang="nl-NL" sz="4000" dirty="0">
                <a:solidFill>
                  <a:srgbClr val="FF0000"/>
                </a:solidFill>
              </a:rPr>
              <a:t>Q</a:t>
            </a:r>
          </a:p>
        </p:txBody>
      </p:sp>
      <p:sp>
        <p:nvSpPr>
          <p:cNvPr id="10" name="Tekstvak 9">
            <a:extLst>
              <a:ext uri="{FF2B5EF4-FFF2-40B4-BE49-F238E27FC236}">
                <a16:creationId xmlns:a16="http://schemas.microsoft.com/office/drawing/2014/main" id="{D3BE92B4-581E-44C3-A633-DF3EC7DED34D}"/>
              </a:ext>
            </a:extLst>
          </p:cNvPr>
          <p:cNvSpPr txBox="1"/>
          <p:nvPr/>
        </p:nvSpPr>
        <p:spPr>
          <a:xfrm>
            <a:off x="964603" y="2874424"/>
            <a:ext cx="513282" cy="707886"/>
          </a:xfrm>
          <a:prstGeom prst="rect">
            <a:avLst/>
          </a:prstGeom>
          <a:noFill/>
        </p:spPr>
        <p:txBody>
          <a:bodyPr wrap="none" rtlCol="0">
            <a:spAutoFit/>
          </a:bodyPr>
          <a:lstStyle/>
          <a:p>
            <a:r>
              <a:rPr lang="nl-NL" sz="4000" dirty="0">
                <a:solidFill>
                  <a:srgbClr val="FF0000"/>
                </a:solidFill>
              </a:rPr>
              <a:t>U</a:t>
            </a:r>
          </a:p>
        </p:txBody>
      </p:sp>
      <p:sp>
        <p:nvSpPr>
          <p:cNvPr id="11" name="Tekstvak 10">
            <a:extLst>
              <a:ext uri="{FF2B5EF4-FFF2-40B4-BE49-F238E27FC236}">
                <a16:creationId xmlns:a16="http://schemas.microsoft.com/office/drawing/2014/main" id="{C8F3EEC2-BD03-482C-9486-A967DAEA370C}"/>
              </a:ext>
            </a:extLst>
          </p:cNvPr>
          <p:cNvSpPr txBox="1"/>
          <p:nvPr/>
        </p:nvSpPr>
        <p:spPr>
          <a:xfrm>
            <a:off x="4055029" y="2882954"/>
            <a:ext cx="476412" cy="707886"/>
          </a:xfrm>
          <a:prstGeom prst="rect">
            <a:avLst/>
          </a:prstGeom>
          <a:noFill/>
        </p:spPr>
        <p:txBody>
          <a:bodyPr wrap="none" rtlCol="0">
            <a:spAutoFit/>
          </a:bodyPr>
          <a:lstStyle/>
          <a:p>
            <a:r>
              <a:rPr lang="nl-NL" sz="4000" dirty="0">
                <a:solidFill>
                  <a:srgbClr val="FF0000"/>
                </a:solidFill>
              </a:rPr>
              <a:t>V</a:t>
            </a:r>
          </a:p>
        </p:txBody>
      </p:sp>
      <p:sp>
        <p:nvSpPr>
          <p:cNvPr id="12" name="Tekstvak 11">
            <a:extLst>
              <a:ext uri="{FF2B5EF4-FFF2-40B4-BE49-F238E27FC236}">
                <a16:creationId xmlns:a16="http://schemas.microsoft.com/office/drawing/2014/main" id="{73F7C230-0700-44CE-A2D7-940B03DD3D1A}"/>
              </a:ext>
            </a:extLst>
          </p:cNvPr>
          <p:cNvSpPr txBox="1"/>
          <p:nvPr/>
        </p:nvSpPr>
        <p:spPr>
          <a:xfrm>
            <a:off x="838200" y="1329806"/>
            <a:ext cx="10067488" cy="375552"/>
          </a:xfrm>
          <a:prstGeom prst="rect">
            <a:avLst/>
          </a:prstGeom>
          <a:noFill/>
        </p:spPr>
        <p:txBody>
          <a:bodyPr wrap="square">
            <a:spAutoFit/>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Also leakage into V channel for other sources?</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kstvak 3">
            <a:extLst>
              <a:ext uri="{FF2B5EF4-FFF2-40B4-BE49-F238E27FC236}">
                <a16:creationId xmlns:a16="http://schemas.microsoft.com/office/drawing/2014/main" id="{2DE80890-C7C8-483D-8E0A-FF8BEB7450BE}"/>
              </a:ext>
            </a:extLst>
          </p:cNvPr>
          <p:cNvSpPr txBox="1"/>
          <p:nvPr/>
        </p:nvSpPr>
        <p:spPr>
          <a:xfrm>
            <a:off x="6913273" y="1705358"/>
            <a:ext cx="3544970" cy="1200329"/>
          </a:xfrm>
          <a:prstGeom prst="rect">
            <a:avLst/>
          </a:prstGeom>
          <a:noFill/>
        </p:spPr>
        <p:txBody>
          <a:bodyPr wrap="square" rtlCol="0">
            <a:sp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This other bright source has the same thing going on. But what about dimmer sources?</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nl-NL" dirty="0"/>
          </a:p>
        </p:txBody>
      </p:sp>
      <p:pic>
        <p:nvPicPr>
          <p:cNvPr id="13" name="Afbeelding 12">
            <a:extLst>
              <a:ext uri="{FF2B5EF4-FFF2-40B4-BE49-F238E27FC236}">
                <a16:creationId xmlns:a16="http://schemas.microsoft.com/office/drawing/2014/main" id="{9762A6B1-3EFD-4613-BCD5-957AF17533FF}"/>
              </a:ext>
            </a:extLst>
          </p:cNvPr>
          <p:cNvPicPr/>
          <p:nvPr/>
        </p:nvPicPr>
        <p:blipFill rotWithShape="1">
          <a:blip r:embed="rId3"/>
          <a:srcRect r="18783"/>
          <a:stretch/>
        </p:blipFill>
        <p:spPr>
          <a:xfrm>
            <a:off x="160020" y="4509698"/>
            <a:ext cx="2948940" cy="1452457"/>
          </a:xfrm>
          <a:prstGeom prst="rect">
            <a:avLst/>
          </a:prstGeom>
        </p:spPr>
      </p:pic>
      <p:pic>
        <p:nvPicPr>
          <p:cNvPr id="14" name="Afbeelding 13">
            <a:extLst>
              <a:ext uri="{FF2B5EF4-FFF2-40B4-BE49-F238E27FC236}">
                <a16:creationId xmlns:a16="http://schemas.microsoft.com/office/drawing/2014/main" id="{ADF78D40-C2E3-435B-900F-9285B5F3ABD5}"/>
              </a:ext>
            </a:extLst>
          </p:cNvPr>
          <p:cNvPicPr/>
          <p:nvPr/>
        </p:nvPicPr>
        <p:blipFill>
          <a:blip r:embed="rId4"/>
          <a:stretch>
            <a:fillRect/>
          </a:stretch>
        </p:blipFill>
        <p:spPr>
          <a:xfrm>
            <a:off x="3108960" y="4506418"/>
            <a:ext cx="3902124" cy="1558785"/>
          </a:xfrm>
          <a:prstGeom prst="rect">
            <a:avLst/>
          </a:prstGeom>
        </p:spPr>
      </p:pic>
      <p:sp>
        <p:nvSpPr>
          <p:cNvPr id="6" name="Tekstvak 5">
            <a:extLst>
              <a:ext uri="{FF2B5EF4-FFF2-40B4-BE49-F238E27FC236}">
                <a16:creationId xmlns:a16="http://schemas.microsoft.com/office/drawing/2014/main" id="{E70A2720-C58C-4282-B59C-4C1FAA2DDBD7}"/>
              </a:ext>
            </a:extLst>
          </p:cNvPr>
          <p:cNvSpPr txBox="1"/>
          <p:nvPr/>
        </p:nvSpPr>
        <p:spPr>
          <a:xfrm>
            <a:off x="7024068" y="3204601"/>
            <a:ext cx="4460803" cy="2031325"/>
          </a:xfrm>
          <a:prstGeom prst="rect">
            <a:avLst/>
          </a:prstGeom>
          <a:noFill/>
        </p:spPr>
        <p:txBody>
          <a:bodyPr wrap="square" rtlCol="0">
            <a:sp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The dimmer point sources have no circular component, it looks as if circular polarization only is visible when intensity is very large at certain beams </a:t>
            </a:r>
            <a:r>
              <a:rPr lang="en-US" sz="18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US" sz="1800" dirty="0">
                <a:effectLst/>
                <a:latin typeface="Calibri" panose="020F0502020204030204" pitchFamily="34" charset="0"/>
                <a:ea typeface="Calibri" panose="020F0502020204030204" pitchFamily="34" charset="0"/>
                <a:cs typeface="Times New Roman" panose="02020603050405020304" pitchFamily="18" charset="0"/>
              </a:rPr>
              <a:t> I suspect leakage. Linear polarization could be result of leakage instead of sources themselves. </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nl-NL" dirty="0"/>
          </a:p>
        </p:txBody>
      </p:sp>
      <p:sp>
        <p:nvSpPr>
          <p:cNvPr id="8" name="Tekstvak 7">
            <a:extLst>
              <a:ext uri="{FF2B5EF4-FFF2-40B4-BE49-F238E27FC236}">
                <a16:creationId xmlns:a16="http://schemas.microsoft.com/office/drawing/2014/main" id="{F5B29853-7BC9-4F7B-A8F6-8618271D6CDB}"/>
              </a:ext>
            </a:extLst>
          </p:cNvPr>
          <p:cNvSpPr txBox="1"/>
          <p:nvPr/>
        </p:nvSpPr>
        <p:spPr>
          <a:xfrm>
            <a:off x="7098151" y="5015547"/>
            <a:ext cx="5093849" cy="1477328"/>
          </a:xfrm>
          <a:prstGeom prst="rect">
            <a:avLst/>
          </a:prstGeom>
          <a:noFill/>
        </p:spPr>
        <p:txBody>
          <a:bodyPr wrap="square" rtlCol="0">
            <a:spAutoFit/>
          </a:bodyPr>
          <a:lstStyle/>
          <a:p>
            <a:r>
              <a:rPr lang="nl-NL" dirty="0"/>
              <a:t>Erik </a:t>
            </a:r>
            <a:r>
              <a:rPr lang="nl-NL" dirty="0" err="1"/>
              <a:t>also</a:t>
            </a:r>
            <a:r>
              <a:rPr lang="nl-NL" dirty="0"/>
              <a:t> a bit </a:t>
            </a:r>
            <a:r>
              <a:rPr lang="nl-NL" dirty="0" err="1"/>
              <a:t>concerned</a:t>
            </a:r>
            <a:r>
              <a:rPr lang="nl-NL" dirty="0"/>
              <a:t> but Reinout </a:t>
            </a:r>
            <a:r>
              <a:rPr lang="nl-NL" dirty="0" err="1"/>
              <a:t>says</a:t>
            </a:r>
            <a:r>
              <a:rPr lang="nl-NL" dirty="0"/>
              <a:t>:</a:t>
            </a:r>
          </a:p>
          <a:p>
            <a:r>
              <a:rPr lang="nl-NL" b="0" i="0" dirty="0">
                <a:solidFill>
                  <a:srgbClr val="FF0000"/>
                </a:solidFill>
                <a:effectLst/>
                <a:latin typeface="Slack-Lato"/>
              </a:rPr>
              <a:t>Op zich niet heel vreemd dat de </a:t>
            </a:r>
            <a:r>
              <a:rPr lang="nl-NL" b="0" i="0" dirty="0" err="1">
                <a:solidFill>
                  <a:srgbClr val="FF0000"/>
                </a:solidFill>
                <a:effectLst/>
                <a:latin typeface="Slack-Lato"/>
              </a:rPr>
              <a:t>Stokes</a:t>
            </a:r>
            <a:r>
              <a:rPr lang="nl-NL" b="0" i="0" dirty="0">
                <a:solidFill>
                  <a:srgbClr val="FF0000"/>
                </a:solidFill>
                <a:effectLst/>
                <a:latin typeface="Slack-Lato"/>
              </a:rPr>
              <a:t> V nog best veel signaal laat zien (VLA heeft daar ook wel last van, afhankelijk waar je in het </a:t>
            </a:r>
            <a:r>
              <a:rPr lang="nl-NL" b="0" i="0" dirty="0" err="1">
                <a:solidFill>
                  <a:srgbClr val="FF0000"/>
                </a:solidFill>
                <a:effectLst/>
                <a:latin typeface="Slack-Lato"/>
              </a:rPr>
              <a:t>FoV</a:t>
            </a:r>
            <a:r>
              <a:rPr lang="nl-NL" b="0" i="0" dirty="0">
                <a:solidFill>
                  <a:srgbClr val="FF0000"/>
                </a:solidFill>
                <a:effectLst/>
                <a:latin typeface="Slack-Lato"/>
              </a:rPr>
              <a:t> zit). </a:t>
            </a:r>
            <a:r>
              <a:rPr lang="nl-NL" b="0" i="0" dirty="0" err="1">
                <a:solidFill>
                  <a:srgbClr val="FF0000"/>
                </a:solidFill>
                <a:effectLst/>
                <a:latin typeface="Slack-Lato"/>
              </a:rPr>
              <a:t>Leakage</a:t>
            </a:r>
            <a:r>
              <a:rPr lang="nl-NL" b="0" i="0" dirty="0">
                <a:solidFill>
                  <a:srgbClr val="FF0000"/>
                </a:solidFill>
                <a:effectLst/>
                <a:latin typeface="Slack-Lato"/>
              </a:rPr>
              <a:t> zal gelukkig geen “oscillerende” Q en U veroorzaken.</a:t>
            </a:r>
            <a:endParaRPr lang="nl-NL" dirty="0">
              <a:solidFill>
                <a:srgbClr val="FF0000"/>
              </a:solidFill>
            </a:endParaRPr>
          </a:p>
        </p:txBody>
      </p:sp>
      <p:sp>
        <p:nvSpPr>
          <p:cNvPr id="15" name="Tekstvak 14">
            <a:extLst>
              <a:ext uri="{FF2B5EF4-FFF2-40B4-BE49-F238E27FC236}">
                <a16:creationId xmlns:a16="http://schemas.microsoft.com/office/drawing/2014/main" id="{E503E919-CCB2-466A-AE10-8312F44F579B}"/>
              </a:ext>
            </a:extLst>
          </p:cNvPr>
          <p:cNvSpPr txBox="1"/>
          <p:nvPr/>
        </p:nvSpPr>
        <p:spPr>
          <a:xfrm>
            <a:off x="541750" y="4177333"/>
            <a:ext cx="5828569" cy="646331"/>
          </a:xfrm>
          <a:prstGeom prst="rect">
            <a:avLst/>
          </a:prstGeom>
          <a:noFill/>
        </p:spPr>
        <p:txBody>
          <a:bodyPr wrap="square" rtlCol="0">
            <a:spAutoFit/>
          </a:bodyPr>
          <a:lstStyle/>
          <a:p>
            <a:r>
              <a:rPr lang="nl-NL" sz="1800" dirty="0">
                <a:effectLst/>
                <a:latin typeface="Calibri" panose="020F0502020204030204" pitchFamily="34" charset="0"/>
                <a:ea typeface="Calibri" panose="020F0502020204030204" pitchFamily="34" charset="0"/>
                <a:cs typeface="Times New Roman" panose="02020603050405020304" pitchFamily="18" charset="0"/>
              </a:rPr>
              <a:t>2 dimmer sources, </a:t>
            </a:r>
            <a:r>
              <a:rPr lang="nl-NL" sz="1800" dirty="0" err="1">
                <a:effectLst/>
                <a:latin typeface="Calibri" panose="020F0502020204030204" pitchFamily="34" charset="0"/>
                <a:ea typeface="Calibri" panose="020F0502020204030204" pitchFamily="34" charset="0"/>
                <a:cs typeface="Times New Roman" panose="02020603050405020304" pitchFamily="18" charset="0"/>
              </a:rPr>
              <a:t>same</a:t>
            </a:r>
            <a:r>
              <a:rPr lang="nl-NL" sz="1800" dirty="0">
                <a:effectLst/>
                <a:latin typeface="Calibri" panose="020F0502020204030204" pitchFamily="34" charset="0"/>
                <a:ea typeface="Calibri" panose="020F0502020204030204" pitchFamily="34" charset="0"/>
                <a:cs typeface="Times New Roman" panose="02020603050405020304" pitchFamily="18" charset="0"/>
              </a:rPr>
              <a:t> IQUV </a:t>
            </a:r>
            <a:r>
              <a:rPr lang="nl-NL" sz="1800" dirty="0" err="1">
                <a:effectLst/>
                <a:latin typeface="Calibri" panose="020F0502020204030204" pitchFamily="34" charset="0"/>
                <a:ea typeface="Calibri" panose="020F0502020204030204" pitchFamily="34" charset="0"/>
                <a:cs typeface="Times New Roman" panose="02020603050405020304" pitchFamily="18" charset="0"/>
              </a:rPr>
              <a:t>positions</a:t>
            </a:r>
            <a:r>
              <a:rPr lang="nl-NL" sz="1800" dirty="0">
                <a:effectLst/>
                <a:latin typeface="Calibri" panose="020F0502020204030204" pitchFamily="34" charset="0"/>
                <a:ea typeface="Calibri" panose="020F0502020204030204" pitchFamily="34" charset="0"/>
                <a:cs typeface="Times New Roman" panose="02020603050405020304" pitchFamily="18" charset="0"/>
              </a:rPr>
              <a:t> in frame:</a:t>
            </a:r>
          </a:p>
          <a:p>
            <a:endParaRPr lang="nl-NL" dirty="0"/>
          </a:p>
        </p:txBody>
      </p:sp>
    </p:spTree>
    <p:extLst>
      <p:ext uri="{BB962C8B-B14F-4D97-AF65-F5344CB8AC3E}">
        <p14:creationId xmlns:p14="http://schemas.microsoft.com/office/powerpoint/2010/main" val="3986462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62105D-6315-4719-8010-3740E8542836}"/>
              </a:ext>
            </a:extLst>
          </p:cNvPr>
          <p:cNvSpPr>
            <a:spLocks noGrp="1"/>
          </p:cNvSpPr>
          <p:nvPr>
            <p:ph type="title"/>
          </p:nvPr>
        </p:nvSpPr>
        <p:spPr>
          <a:xfrm>
            <a:off x="838200" y="365125"/>
            <a:ext cx="10515600" cy="1325563"/>
          </a:xfrm>
        </p:spPr>
        <p:txBody>
          <a:bodyPr anchor="ctr">
            <a:normAutofit/>
          </a:bodyPr>
          <a:lstStyle/>
          <a:p>
            <a:r>
              <a:rPr lang="nl-NL" dirty="0"/>
              <a:t>Step 3: </a:t>
            </a:r>
            <a:r>
              <a:rPr lang="nl-NL" dirty="0" err="1"/>
              <a:t>Downloading</a:t>
            </a:r>
            <a:r>
              <a:rPr lang="nl-NL" dirty="0"/>
              <a:t> </a:t>
            </a:r>
            <a:r>
              <a:rPr lang="nl-NL" dirty="0" err="1"/>
              <a:t>and</a:t>
            </a:r>
            <a:r>
              <a:rPr lang="nl-NL" dirty="0"/>
              <a:t> </a:t>
            </a:r>
            <a:r>
              <a:rPr lang="nl-NL" dirty="0" err="1"/>
              <a:t>inspecting</a:t>
            </a:r>
            <a:r>
              <a:rPr lang="nl-NL" dirty="0"/>
              <a:t> data (8)</a:t>
            </a:r>
          </a:p>
        </p:txBody>
      </p:sp>
      <p:sp>
        <p:nvSpPr>
          <p:cNvPr id="12" name="Tekstvak 11">
            <a:extLst>
              <a:ext uri="{FF2B5EF4-FFF2-40B4-BE49-F238E27FC236}">
                <a16:creationId xmlns:a16="http://schemas.microsoft.com/office/drawing/2014/main" id="{73F7C230-0700-44CE-A2D7-940B03DD3D1A}"/>
              </a:ext>
            </a:extLst>
          </p:cNvPr>
          <p:cNvSpPr txBox="1"/>
          <p:nvPr/>
        </p:nvSpPr>
        <p:spPr>
          <a:xfrm>
            <a:off x="838200" y="1329806"/>
            <a:ext cx="10067488" cy="375552"/>
          </a:xfrm>
          <a:prstGeom prst="rect">
            <a:avLst/>
          </a:prstGeom>
          <a:noFill/>
        </p:spPr>
        <p:txBody>
          <a:bodyPr wrap="square">
            <a:spAutoFit/>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About dimmer sources and Q leakage:</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kstvak 4">
            <a:extLst>
              <a:ext uri="{FF2B5EF4-FFF2-40B4-BE49-F238E27FC236}">
                <a16:creationId xmlns:a16="http://schemas.microsoft.com/office/drawing/2014/main" id="{91F5DF08-7653-4597-8116-A296EF17DCA5}"/>
              </a:ext>
            </a:extLst>
          </p:cNvPr>
          <p:cNvSpPr txBox="1"/>
          <p:nvPr/>
        </p:nvSpPr>
        <p:spPr>
          <a:xfrm>
            <a:off x="6448870" y="2186856"/>
            <a:ext cx="4972042" cy="1657377"/>
          </a:xfrm>
          <a:prstGeom prst="rect">
            <a:avLst/>
          </a:prstGeom>
          <a:noFill/>
        </p:spPr>
        <p:txBody>
          <a:bodyPr wrap="square" rtlCol="0">
            <a:spAutoFit/>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These same dim sources generally mostly show polarization at short wavelengths, not at longer ones. I found a dimmer source that remains polarized at all wavelengths though.</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nl-NL" dirty="0"/>
          </a:p>
        </p:txBody>
      </p:sp>
      <p:sp>
        <p:nvSpPr>
          <p:cNvPr id="4" name="Tekstvak 3">
            <a:extLst>
              <a:ext uri="{FF2B5EF4-FFF2-40B4-BE49-F238E27FC236}">
                <a16:creationId xmlns:a16="http://schemas.microsoft.com/office/drawing/2014/main" id="{6EFF2918-8493-4E24-BBB6-6D46F2314C24}"/>
              </a:ext>
            </a:extLst>
          </p:cNvPr>
          <p:cNvSpPr txBox="1"/>
          <p:nvPr/>
        </p:nvSpPr>
        <p:spPr>
          <a:xfrm>
            <a:off x="838201" y="1709983"/>
            <a:ext cx="10067488" cy="646331"/>
          </a:xfrm>
          <a:prstGeom prst="rect">
            <a:avLst/>
          </a:prstGeom>
          <a:noFill/>
        </p:spPr>
        <p:txBody>
          <a:bodyPr wrap="square" rtlCol="0">
            <a:spAutoFit/>
          </a:bodyPr>
          <a:lstStyle/>
          <a:p>
            <a:r>
              <a:rPr lang="en-US" sz="1800" b="1" dirty="0">
                <a:effectLst/>
                <a:latin typeface="Calibri" panose="020F0502020204030204" pitchFamily="34" charset="0"/>
                <a:ea typeface="Calibri" panose="020F0502020204030204" pitchFamily="34" charset="0"/>
                <a:cs typeface="Times New Roman" panose="02020603050405020304" pitchFamily="18" charset="0"/>
              </a:rPr>
              <a:t>Note: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wavelength image 9, there seems to be a signal in V for both dimmer sources, all other wavelengths show nothing.</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4" name="Afbeelding 13">
            <a:extLst>
              <a:ext uri="{FF2B5EF4-FFF2-40B4-BE49-F238E27FC236}">
                <a16:creationId xmlns:a16="http://schemas.microsoft.com/office/drawing/2014/main" id="{4DACC1A8-43D2-4326-ADF2-007A93FCBA7D}"/>
              </a:ext>
            </a:extLst>
          </p:cNvPr>
          <p:cNvPicPr/>
          <p:nvPr/>
        </p:nvPicPr>
        <p:blipFill>
          <a:blip r:embed="rId2"/>
          <a:stretch>
            <a:fillRect/>
          </a:stretch>
        </p:blipFill>
        <p:spPr>
          <a:xfrm>
            <a:off x="925195" y="2312742"/>
            <a:ext cx="5170805" cy="2835275"/>
          </a:xfrm>
          <a:prstGeom prst="rect">
            <a:avLst/>
          </a:prstGeom>
        </p:spPr>
      </p:pic>
      <p:sp>
        <p:nvSpPr>
          <p:cNvPr id="8" name="Tekstvak 7">
            <a:extLst>
              <a:ext uri="{FF2B5EF4-FFF2-40B4-BE49-F238E27FC236}">
                <a16:creationId xmlns:a16="http://schemas.microsoft.com/office/drawing/2014/main" id="{43618EB3-4898-4889-A9DB-F5DD9509FFE4}"/>
              </a:ext>
            </a:extLst>
          </p:cNvPr>
          <p:cNvSpPr txBox="1"/>
          <p:nvPr/>
        </p:nvSpPr>
        <p:spPr>
          <a:xfrm>
            <a:off x="6373369" y="3557822"/>
            <a:ext cx="5555776" cy="2585323"/>
          </a:xfrm>
          <a:prstGeom prst="rect">
            <a:avLst/>
          </a:prstGeom>
          <a:noFill/>
        </p:spPr>
        <p:txBody>
          <a:bodyPr wrap="square" rtlCol="0">
            <a:spAutoFit/>
          </a:bodyPr>
          <a:lstStyle/>
          <a:p>
            <a:r>
              <a:rPr lang="en-US" dirty="0"/>
              <a:t>Reason?: </a:t>
            </a:r>
            <a:r>
              <a:rPr lang="en-US" i="1" dirty="0">
                <a:solidFill>
                  <a:srgbClr val="FF0000"/>
                </a:solidFill>
              </a:rPr>
              <a:t>“Note that </a:t>
            </a:r>
            <a:r>
              <a:rPr lang="en-US" i="1" dirty="0" err="1">
                <a:solidFill>
                  <a:srgbClr val="FF0000"/>
                </a:solidFill>
              </a:rPr>
              <a:t>polarisation</a:t>
            </a:r>
            <a:r>
              <a:rPr lang="en-US" i="1" dirty="0">
                <a:solidFill>
                  <a:srgbClr val="FF0000"/>
                </a:solidFill>
              </a:rPr>
              <a:t> leakage affects the upper half of the band, with the residual </a:t>
            </a:r>
            <a:r>
              <a:rPr lang="en-US" i="1" dirty="0" err="1">
                <a:solidFill>
                  <a:srgbClr val="FF0000"/>
                </a:solidFill>
              </a:rPr>
              <a:t>polarisation</a:t>
            </a:r>
            <a:r>
              <a:rPr lang="en-US" i="1" dirty="0">
                <a:solidFill>
                  <a:srgbClr val="FF0000"/>
                </a:solidFill>
              </a:rPr>
              <a:t> leakage increasing with distance from the field </a:t>
            </a:r>
            <a:r>
              <a:rPr lang="en-US" i="1" dirty="0" err="1">
                <a:solidFill>
                  <a:srgbClr val="FF0000"/>
                </a:solidFill>
              </a:rPr>
              <a:t>centre</a:t>
            </a:r>
            <a:r>
              <a:rPr lang="en-US" i="1" dirty="0">
                <a:solidFill>
                  <a:srgbClr val="FF0000"/>
                </a:solidFill>
              </a:rPr>
              <a:t> within the half-power region of the beam (de Villiers &amp; Cotton, priv. comm.; de Villiers et al. 2021). The instrumental </a:t>
            </a:r>
            <a:r>
              <a:rPr lang="en-US" i="1" dirty="0" err="1">
                <a:solidFill>
                  <a:srgbClr val="FF0000"/>
                </a:solidFill>
              </a:rPr>
              <a:t>polarisation</a:t>
            </a:r>
            <a:r>
              <a:rPr lang="en-US" i="1" dirty="0">
                <a:solidFill>
                  <a:srgbClr val="FF0000"/>
                </a:solidFill>
              </a:rPr>
              <a:t> may reach up to 10% in the upper part of the band, while it is typically less than 2% at the lower frequencies. Users should evaluate how the leakage affects their particular science case.”</a:t>
            </a:r>
            <a:endParaRPr lang="nl-NL" i="1" dirty="0">
              <a:solidFill>
                <a:srgbClr val="FF0000"/>
              </a:solidFill>
            </a:endParaRPr>
          </a:p>
        </p:txBody>
      </p:sp>
      <p:sp>
        <p:nvSpPr>
          <p:cNvPr id="16" name="Tekstvak 15">
            <a:extLst>
              <a:ext uri="{FF2B5EF4-FFF2-40B4-BE49-F238E27FC236}">
                <a16:creationId xmlns:a16="http://schemas.microsoft.com/office/drawing/2014/main" id="{E9999CDB-24DD-4FAA-A690-F922345CE361}"/>
              </a:ext>
            </a:extLst>
          </p:cNvPr>
          <p:cNvSpPr txBox="1"/>
          <p:nvPr/>
        </p:nvSpPr>
        <p:spPr>
          <a:xfrm>
            <a:off x="755009" y="6157815"/>
            <a:ext cx="11773083" cy="670120"/>
          </a:xfrm>
          <a:prstGeom prst="rect">
            <a:avLst/>
          </a:prstGeom>
          <a:noFill/>
        </p:spPr>
        <p:txBody>
          <a:bodyPr wrap="square">
            <a:spAutoFit/>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So, sources with polarization at shorter wavelengths only could indicate that they are solely due to leakage. However, this could also be a result from depolarization at longer wavelengths </a:t>
            </a:r>
            <a:r>
              <a:rPr lang="en-US" sz="18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how to discern?</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8" name="Rechte verbindingslijn met pijl 17">
            <a:extLst>
              <a:ext uri="{FF2B5EF4-FFF2-40B4-BE49-F238E27FC236}">
                <a16:creationId xmlns:a16="http://schemas.microsoft.com/office/drawing/2014/main" id="{EFA2950A-F481-467D-AD86-D82723CCB232}"/>
              </a:ext>
            </a:extLst>
          </p:cNvPr>
          <p:cNvCxnSpPr/>
          <p:nvPr/>
        </p:nvCxnSpPr>
        <p:spPr>
          <a:xfrm flipH="1">
            <a:off x="1308683" y="4546833"/>
            <a:ext cx="5064686" cy="15963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1896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62105D-6315-4719-8010-3740E8542836}"/>
              </a:ext>
            </a:extLst>
          </p:cNvPr>
          <p:cNvSpPr>
            <a:spLocks noGrp="1"/>
          </p:cNvSpPr>
          <p:nvPr>
            <p:ph type="title"/>
          </p:nvPr>
        </p:nvSpPr>
        <p:spPr>
          <a:xfrm>
            <a:off x="838200" y="365125"/>
            <a:ext cx="10515600" cy="1325563"/>
          </a:xfrm>
        </p:spPr>
        <p:txBody>
          <a:bodyPr anchor="ctr">
            <a:normAutofit/>
          </a:bodyPr>
          <a:lstStyle/>
          <a:p>
            <a:r>
              <a:rPr lang="nl-NL" dirty="0"/>
              <a:t>Step 3: </a:t>
            </a:r>
            <a:r>
              <a:rPr lang="nl-NL" dirty="0" err="1"/>
              <a:t>Downloading</a:t>
            </a:r>
            <a:r>
              <a:rPr lang="nl-NL" dirty="0"/>
              <a:t> </a:t>
            </a:r>
            <a:r>
              <a:rPr lang="nl-NL" dirty="0" err="1"/>
              <a:t>and</a:t>
            </a:r>
            <a:r>
              <a:rPr lang="nl-NL" dirty="0"/>
              <a:t> </a:t>
            </a:r>
            <a:r>
              <a:rPr lang="nl-NL" dirty="0" err="1"/>
              <a:t>inspecting</a:t>
            </a:r>
            <a:r>
              <a:rPr lang="nl-NL" dirty="0"/>
              <a:t> data (9)</a:t>
            </a:r>
          </a:p>
        </p:txBody>
      </p:sp>
      <p:sp>
        <p:nvSpPr>
          <p:cNvPr id="15" name="Tekstvak 14">
            <a:extLst>
              <a:ext uri="{FF2B5EF4-FFF2-40B4-BE49-F238E27FC236}">
                <a16:creationId xmlns:a16="http://schemas.microsoft.com/office/drawing/2014/main" id="{357C26CF-DEA4-43B7-972B-06CEF894BFF8}"/>
              </a:ext>
            </a:extLst>
          </p:cNvPr>
          <p:cNvSpPr txBox="1"/>
          <p:nvPr/>
        </p:nvSpPr>
        <p:spPr>
          <a:xfrm>
            <a:off x="838200" y="1315136"/>
            <a:ext cx="6096000" cy="375552"/>
          </a:xfrm>
          <a:prstGeom prst="rect">
            <a:avLst/>
          </a:prstGeom>
          <a:noFill/>
        </p:spPr>
        <p:txBody>
          <a:bodyPr wrap="square">
            <a:spAutoFit/>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What about resolved sources of polarization?</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Afbeelding 7">
            <a:extLst>
              <a:ext uri="{FF2B5EF4-FFF2-40B4-BE49-F238E27FC236}">
                <a16:creationId xmlns:a16="http://schemas.microsoft.com/office/drawing/2014/main" id="{7DA2FF98-5A7F-4C0E-B8D1-1964C7CCE821}"/>
              </a:ext>
            </a:extLst>
          </p:cNvPr>
          <p:cNvPicPr/>
          <p:nvPr/>
        </p:nvPicPr>
        <p:blipFill>
          <a:blip r:embed="rId2"/>
          <a:stretch>
            <a:fillRect/>
          </a:stretch>
        </p:blipFill>
        <p:spPr>
          <a:xfrm>
            <a:off x="172720" y="1690688"/>
            <a:ext cx="5760720" cy="2511425"/>
          </a:xfrm>
          <a:prstGeom prst="rect">
            <a:avLst/>
          </a:prstGeom>
        </p:spPr>
      </p:pic>
      <p:pic>
        <p:nvPicPr>
          <p:cNvPr id="9" name="Afbeelding 8">
            <a:extLst>
              <a:ext uri="{FF2B5EF4-FFF2-40B4-BE49-F238E27FC236}">
                <a16:creationId xmlns:a16="http://schemas.microsoft.com/office/drawing/2014/main" id="{5DFD58A9-98D0-4003-9EE9-6F1335059596}"/>
              </a:ext>
            </a:extLst>
          </p:cNvPr>
          <p:cNvPicPr/>
          <p:nvPr/>
        </p:nvPicPr>
        <p:blipFill>
          <a:blip r:embed="rId3"/>
          <a:stretch>
            <a:fillRect/>
          </a:stretch>
        </p:blipFill>
        <p:spPr>
          <a:xfrm>
            <a:off x="6096000" y="1879918"/>
            <a:ext cx="5760720" cy="2322195"/>
          </a:xfrm>
          <a:prstGeom prst="rect">
            <a:avLst/>
          </a:prstGeom>
        </p:spPr>
      </p:pic>
      <p:pic>
        <p:nvPicPr>
          <p:cNvPr id="10" name="Afbeelding 9">
            <a:extLst>
              <a:ext uri="{FF2B5EF4-FFF2-40B4-BE49-F238E27FC236}">
                <a16:creationId xmlns:a16="http://schemas.microsoft.com/office/drawing/2014/main" id="{A89A008A-0976-4C62-8AEB-9AC36368F6F4}"/>
              </a:ext>
            </a:extLst>
          </p:cNvPr>
          <p:cNvPicPr/>
          <p:nvPr/>
        </p:nvPicPr>
        <p:blipFill>
          <a:blip r:embed="rId4"/>
          <a:stretch>
            <a:fillRect/>
          </a:stretch>
        </p:blipFill>
        <p:spPr>
          <a:xfrm>
            <a:off x="259080" y="4396689"/>
            <a:ext cx="5760720" cy="2292350"/>
          </a:xfrm>
          <a:prstGeom prst="rect">
            <a:avLst/>
          </a:prstGeom>
        </p:spPr>
      </p:pic>
      <p:sp>
        <p:nvSpPr>
          <p:cNvPr id="3" name="Tekstvak 2">
            <a:extLst>
              <a:ext uri="{FF2B5EF4-FFF2-40B4-BE49-F238E27FC236}">
                <a16:creationId xmlns:a16="http://schemas.microsoft.com/office/drawing/2014/main" id="{EBCE10D7-1DFA-4B42-8163-D5E5A5CF1FFC}"/>
              </a:ext>
            </a:extLst>
          </p:cNvPr>
          <p:cNvSpPr txBox="1"/>
          <p:nvPr/>
        </p:nvSpPr>
        <p:spPr>
          <a:xfrm>
            <a:off x="6096000" y="4484152"/>
            <a:ext cx="6096000" cy="1754326"/>
          </a:xfrm>
          <a:prstGeom prst="rect">
            <a:avLst/>
          </a:prstGeom>
          <a:noFill/>
        </p:spPr>
        <p:txBody>
          <a:bodyPr wrap="square" rtlCol="0">
            <a:sp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For all these diffuse resolved sources, we don’t see the same pattern. We see linear but no circular polarization. For these resolved sources, no circular polarization is seen over the whole spectrum range (apart from some very weak diffuse structures).</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nl-NL" dirty="0"/>
          </a:p>
        </p:txBody>
      </p:sp>
    </p:spTree>
    <p:extLst>
      <p:ext uri="{BB962C8B-B14F-4D97-AF65-F5344CB8AC3E}">
        <p14:creationId xmlns:p14="http://schemas.microsoft.com/office/powerpoint/2010/main" val="2648896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62105D-6315-4719-8010-3740E8542836}"/>
              </a:ext>
            </a:extLst>
          </p:cNvPr>
          <p:cNvSpPr>
            <a:spLocks noGrp="1"/>
          </p:cNvSpPr>
          <p:nvPr>
            <p:ph type="title"/>
          </p:nvPr>
        </p:nvSpPr>
        <p:spPr>
          <a:xfrm>
            <a:off x="838200" y="365125"/>
            <a:ext cx="10515600" cy="1325563"/>
          </a:xfrm>
        </p:spPr>
        <p:txBody>
          <a:bodyPr anchor="ctr">
            <a:normAutofit/>
          </a:bodyPr>
          <a:lstStyle/>
          <a:p>
            <a:r>
              <a:rPr lang="nl-NL" dirty="0"/>
              <a:t>Step 3: </a:t>
            </a:r>
            <a:r>
              <a:rPr lang="nl-NL" dirty="0" err="1"/>
              <a:t>Downloading</a:t>
            </a:r>
            <a:r>
              <a:rPr lang="nl-NL" dirty="0"/>
              <a:t> </a:t>
            </a:r>
            <a:r>
              <a:rPr lang="nl-NL" dirty="0" err="1"/>
              <a:t>and</a:t>
            </a:r>
            <a:r>
              <a:rPr lang="nl-NL" dirty="0"/>
              <a:t> </a:t>
            </a:r>
            <a:r>
              <a:rPr lang="nl-NL" dirty="0" err="1"/>
              <a:t>inspecting</a:t>
            </a:r>
            <a:r>
              <a:rPr lang="nl-NL" dirty="0"/>
              <a:t> data (9)</a:t>
            </a:r>
          </a:p>
        </p:txBody>
      </p:sp>
      <p:sp>
        <p:nvSpPr>
          <p:cNvPr id="15" name="Tekstvak 14">
            <a:extLst>
              <a:ext uri="{FF2B5EF4-FFF2-40B4-BE49-F238E27FC236}">
                <a16:creationId xmlns:a16="http://schemas.microsoft.com/office/drawing/2014/main" id="{357C26CF-DEA4-43B7-972B-06CEF894BFF8}"/>
              </a:ext>
            </a:extLst>
          </p:cNvPr>
          <p:cNvSpPr txBox="1"/>
          <p:nvPr/>
        </p:nvSpPr>
        <p:spPr>
          <a:xfrm>
            <a:off x="838200" y="1315136"/>
            <a:ext cx="6096000" cy="671915"/>
          </a:xfrm>
          <a:prstGeom prst="rect">
            <a:avLst/>
          </a:prstGeom>
          <a:noFill/>
        </p:spPr>
        <p:txBody>
          <a:bodyPr wrap="square">
            <a:spAutoFit/>
          </a:bodyPr>
          <a:lstStyle/>
          <a:p>
            <a:pPr>
              <a:lnSpc>
                <a:spcPct val="107000"/>
              </a:lnSpc>
              <a:spcAft>
                <a:spcPts val="800"/>
              </a:spcAft>
            </a:pPr>
            <a:r>
              <a:rPr lang="nl-NL" dirty="0" err="1">
                <a:latin typeface="Calibri" panose="020F0502020204030204" pitchFamily="34" charset="0"/>
                <a:ea typeface="Calibri" panose="020F0502020204030204" pitchFamily="34" charset="0"/>
                <a:cs typeface="Times New Roman" panose="02020603050405020304" pitchFamily="18" charset="0"/>
              </a:rPr>
              <a:t>Leakage</a:t>
            </a:r>
            <a:r>
              <a:rPr lang="nl-NL" dirty="0">
                <a:latin typeface="Calibri" panose="020F0502020204030204" pitchFamily="34" charset="0"/>
                <a:ea typeface="Calibri" panose="020F0502020204030204" pitchFamily="34" charset="0"/>
                <a:cs typeface="Times New Roman" panose="02020603050405020304" pitchFamily="18" charset="0"/>
              </a:rPr>
              <a:t> in V is </a:t>
            </a:r>
            <a:r>
              <a:rPr lang="nl-NL" dirty="0" err="1">
                <a:latin typeface="Calibri" panose="020F0502020204030204" pitchFamily="34" charset="0"/>
                <a:ea typeface="Calibri" panose="020F0502020204030204" pitchFamily="34" charset="0"/>
                <a:cs typeface="Times New Roman" panose="02020603050405020304" pitchFamily="18" charset="0"/>
              </a:rPr>
              <a:t>to</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be</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expected</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according</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to</a:t>
            </a:r>
            <a:r>
              <a:rPr lang="nl-NL" dirty="0">
                <a:latin typeface="Calibri" panose="020F0502020204030204" pitchFamily="34" charset="0"/>
                <a:ea typeface="Calibri" panose="020F0502020204030204" pitchFamily="34" charset="0"/>
                <a:cs typeface="Times New Roman" panose="02020603050405020304" pitchFamily="18" charset="0"/>
              </a:rPr>
              <a:t> Meerkat MGCLS paper:</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kstvak 2">
            <a:extLst>
              <a:ext uri="{FF2B5EF4-FFF2-40B4-BE49-F238E27FC236}">
                <a16:creationId xmlns:a16="http://schemas.microsoft.com/office/drawing/2014/main" id="{EBCE10D7-1DFA-4B42-8163-D5E5A5CF1FFC}"/>
              </a:ext>
            </a:extLst>
          </p:cNvPr>
          <p:cNvSpPr txBox="1"/>
          <p:nvPr/>
        </p:nvSpPr>
        <p:spPr>
          <a:xfrm>
            <a:off x="838200" y="1987051"/>
            <a:ext cx="6096000" cy="1200329"/>
          </a:xfrm>
          <a:prstGeom prst="rect">
            <a:avLst/>
          </a:prstGeom>
          <a:noFill/>
        </p:spPr>
        <p:txBody>
          <a:bodyPr wrap="square" rtlCol="0">
            <a:spAutoFit/>
          </a:bodyPr>
          <a:lstStyle/>
          <a:p>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I. Survey Overview and Highlights: Due to the lack of internal </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polarisation</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calibration, the Stokes V images are not sufficient to detect weakly circular </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polarised</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sources, but can work as an overall check of the quality of the calibration.</a:t>
            </a:r>
            <a:endParaRPr lang="nl-NL" dirty="0">
              <a:solidFill>
                <a:srgbClr val="FF0000"/>
              </a:solidFill>
            </a:endParaRPr>
          </a:p>
        </p:txBody>
      </p:sp>
    </p:spTree>
    <p:extLst>
      <p:ext uri="{BB962C8B-B14F-4D97-AF65-F5344CB8AC3E}">
        <p14:creationId xmlns:p14="http://schemas.microsoft.com/office/powerpoint/2010/main" val="421574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CC3287-C1B8-4BC5-BC8C-C3940648A89F}"/>
              </a:ext>
            </a:extLst>
          </p:cNvPr>
          <p:cNvSpPr>
            <a:spLocks noGrp="1"/>
          </p:cNvSpPr>
          <p:nvPr>
            <p:ph type="title"/>
          </p:nvPr>
        </p:nvSpPr>
        <p:spPr/>
        <p:txBody>
          <a:bodyPr/>
          <a:lstStyle/>
          <a:p>
            <a:r>
              <a:rPr lang="en-US" dirty="0"/>
              <a:t>Literature research on Meerkat specific data analysis process</a:t>
            </a:r>
            <a:endParaRPr lang="nl-NL" dirty="0"/>
          </a:p>
        </p:txBody>
      </p:sp>
      <p:sp>
        <p:nvSpPr>
          <p:cNvPr id="3" name="Tijdelijke aanduiding voor inhoud 2">
            <a:extLst>
              <a:ext uri="{FF2B5EF4-FFF2-40B4-BE49-F238E27FC236}">
                <a16:creationId xmlns:a16="http://schemas.microsoft.com/office/drawing/2014/main" id="{4157EAE7-EAB5-462C-B9B0-C3CDFA282424}"/>
              </a:ext>
            </a:extLst>
          </p:cNvPr>
          <p:cNvSpPr>
            <a:spLocks noGrp="1"/>
          </p:cNvSpPr>
          <p:nvPr>
            <p:ph idx="1"/>
          </p:nvPr>
        </p:nvSpPr>
        <p:spPr/>
        <p:txBody>
          <a:bodyPr/>
          <a:lstStyle/>
          <a:p>
            <a:r>
              <a:rPr lang="nl-NL" dirty="0"/>
              <a:t>Sources more </a:t>
            </a:r>
            <a:r>
              <a:rPr lang="nl-NL" dirty="0" err="1"/>
              <a:t>elaborate</a:t>
            </a:r>
            <a:r>
              <a:rPr lang="nl-NL" dirty="0"/>
              <a:t> </a:t>
            </a:r>
            <a:r>
              <a:rPr lang="nl-NL" dirty="0" err="1"/>
              <a:t>than</a:t>
            </a:r>
            <a:r>
              <a:rPr lang="nl-NL" dirty="0"/>
              <a:t> DR1 paper </a:t>
            </a:r>
            <a:r>
              <a:rPr lang="nl-NL" dirty="0" err="1"/>
              <a:t>were</a:t>
            </a:r>
            <a:r>
              <a:rPr lang="nl-NL" dirty="0"/>
              <a:t> </a:t>
            </a:r>
            <a:r>
              <a:rPr lang="nl-NL" dirty="0" err="1"/>
              <a:t>too</a:t>
            </a:r>
            <a:r>
              <a:rPr lang="nl-NL" dirty="0"/>
              <a:t> hard </a:t>
            </a:r>
            <a:r>
              <a:rPr lang="nl-NL" dirty="0" err="1"/>
              <a:t>to</a:t>
            </a:r>
            <a:r>
              <a:rPr lang="nl-NL" dirty="0"/>
              <a:t> </a:t>
            </a:r>
            <a:r>
              <a:rPr lang="nl-NL" dirty="0" err="1"/>
              <a:t>understand</a:t>
            </a:r>
            <a:r>
              <a:rPr lang="nl-NL" dirty="0"/>
              <a:t> </a:t>
            </a:r>
            <a:r>
              <a:rPr lang="nl-NL" dirty="0" err="1"/>
              <a:t>and</a:t>
            </a:r>
            <a:r>
              <a:rPr lang="nl-NL" dirty="0"/>
              <a:t> </a:t>
            </a:r>
            <a:r>
              <a:rPr lang="nl-NL" dirty="0" err="1"/>
              <a:t>probably</a:t>
            </a:r>
            <a:r>
              <a:rPr lang="nl-NL" dirty="0"/>
              <a:t> </a:t>
            </a:r>
            <a:r>
              <a:rPr lang="nl-NL" dirty="0" err="1"/>
              <a:t>not</a:t>
            </a:r>
            <a:r>
              <a:rPr lang="nl-NL" dirty="0"/>
              <a:t> </a:t>
            </a:r>
            <a:r>
              <a:rPr lang="nl-NL" dirty="0" err="1"/>
              <a:t>worth</a:t>
            </a:r>
            <a:r>
              <a:rPr lang="nl-NL" dirty="0"/>
              <a:t> </a:t>
            </a:r>
            <a:r>
              <a:rPr lang="nl-NL" dirty="0" err="1"/>
              <a:t>my</a:t>
            </a:r>
            <a:r>
              <a:rPr lang="nl-NL" dirty="0"/>
              <a:t> time. I </a:t>
            </a:r>
            <a:r>
              <a:rPr lang="nl-NL" dirty="0" err="1"/>
              <a:t>can</a:t>
            </a:r>
            <a:r>
              <a:rPr lang="nl-NL" dirty="0"/>
              <a:t> </a:t>
            </a:r>
            <a:r>
              <a:rPr lang="nl-NL" dirty="0" err="1"/>
              <a:t>use</a:t>
            </a:r>
            <a:r>
              <a:rPr lang="nl-NL" dirty="0"/>
              <a:t> </a:t>
            </a:r>
            <a:r>
              <a:rPr lang="nl-NL" dirty="0" err="1"/>
              <a:t>the</a:t>
            </a:r>
            <a:r>
              <a:rPr lang="nl-NL" dirty="0"/>
              <a:t> </a:t>
            </a:r>
            <a:r>
              <a:rPr lang="nl-NL" dirty="0" err="1"/>
              <a:t>notes</a:t>
            </a:r>
            <a:r>
              <a:rPr lang="nl-NL" dirty="0"/>
              <a:t> made in DR1 </a:t>
            </a:r>
            <a:r>
              <a:rPr lang="nl-NL" dirty="0" err="1"/>
              <a:t>to</a:t>
            </a:r>
            <a:r>
              <a:rPr lang="nl-NL" dirty="0"/>
              <a:t> </a:t>
            </a:r>
            <a:r>
              <a:rPr lang="nl-NL" dirty="0" err="1"/>
              <a:t>use</a:t>
            </a:r>
            <a:r>
              <a:rPr lang="nl-NL" dirty="0"/>
              <a:t> </a:t>
            </a:r>
            <a:r>
              <a:rPr lang="nl-NL" dirty="0" err="1"/>
              <a:t>the</a:t>
            </a:r>
            <a:r>
              <a:rPr lang="nl-NL" dirty="0"/>
              <a:t> data. I </a:t>
            </a:r>
            <a:r>
              <a:rPr lang="nl-NL" dirty="0" err="1"/>
              <a:t>learned</a:t>
            </a:r>
            <a:r>
              <a:rPr lang="nl-NL" dirty="0"/>
              <a:t> </a:t>
            </a:r>
            <a:r>
              <a:rPr lang="nl-NL" dirty="0" err="1"/>
              <a:t>some</a:t>
            </a:r>
            <a:r>
              <a:rPr lang="nl-NL" dirty="0"/>
              <a:t> </a:t>
            </a:r>
            <a:r>
              <a:rPr lang="nl-NL" dirty="0" err="1"/>
              <a:t>things</a:t>
            </a:r>
            <a:r>
              <a:rPr lang="nl-NL" dirty="0"/>
              <a:t> </a:t>
            </a:r>
            <a:r>
              <a:rPr lang="nl-NL" dirty="0" err="1"/>
              <a:t>however</a:t>
            </a:r>
            <a:r>
              <a:rPr lang="nl-NL" dirty="0"/>
              <a:t>, </a:t>
            </a:r>
            <a:r>
              <a:rPr lang="nl-NL" dirty="0" err="1"/>
              <a:t>which</a:t>
            </a:r>
            <a:r>
              <a:rPr lang="nl-NL" dirty="0"/>
              <a:t> </a:t>
            </a:r>
            <a:r>
              <a:rPr lang="nl-NL" dirty="0" err="1"/>
              <a:t>explained</a:t>
            </a:r>
            <a:r>
              <a:rPr lang="nl-NL" dirty="0"/>
              <a:t> </a:t>
            </a:r>
            <a:r>
              <a:rPr lang="nl-NL" dirty="0" err="1"/>
              <a:t>my</a:t>
            </a:r>
            <a:r>
              <a:rPr lang="nl-NL" dirty="0"/>
              <a:t> </a:t>
            </a:r>
            <a:r>
              <a:rPr lang="nl-NL" dirty="0" err="1"/>
              <a:t>observations</a:t>
            </a:r>
            <a:r>
              <a:rPr lang="nl-NL" dirty="0"/>
              <a:t> of </a:t>
            </a:r>
            <a:r>
              <a:rPr lang="nl-NL" dirty="0" err="1"/>
              <a:t>problems</a:t>
            </a:r>
            <a:r>
              <a:rPr lang="nl-NL" dirty="0"/>
              <a:t> </a:t>
            </a:r>
            <a:r>
              <a:rPr lang="nl-NL" dirty="0" err="1"/>
              <a:t>with</a:t>
            </a:r>
            <a:r>
              <a:rPr lang="nl-NL" dirty="0"/>
              <a:t> </a:t>
            </a:r>
            <a:r>
              <a:rPr lang="nl-NL" dirty="0" err="1"/>
              <a:t>the</a:t>
            </a:r>
            <a:r>
              <a:rPr lang="nl-NL" dirty="0"/>
              <a:t> data. These are </a:t>
            </a:r>
            <a:r>
              <a:rPr lang="nl-NL" dirty="0" err="1"/>
              <a:t>added</a:t>
            </a:r>
            <a:r>
              <a:rPr lang="nl-NL" dirty="0"/>
              <a:t> in red </a:t>
            </a:r>
            <a:r>
              <a:rPr lang="nl-NL" dirty="0" err="1"/>
              <a:t>to</a:t>
            </a:r>
            <a:r>
              <a:rPr lang="nl-NL" dirty="0"/>
              <a:t> </a:t>
            </a:r>
            <a:r>
              <a:rPr lang="nl-NL" dirty="0" err="1"/>
              <a:t>the</a:t>
            </a:r>
            <a:r>
              <a:rPr lang="nl-NL" dirty="0"/>
              <a:t> </a:t>
            </a:r>
            <a:r>
              <a:rPr lang="nl-NL" dirty="0" err="1"/>
              <a:t>previous</a:t>
            </a:r>
            <a:r>
              <a:rPr lang="nl-NL" dirty="0"/>
              <a:t> slides.</a:t>
            </a:r>
          </a:p>
        </p:txBody>
      </p:sp>
    </p:spTree>
    <p:extLst>
      <p:ext uri="{BB962C8B-B14F-4D97-AF65-F5344CB8AC3E}">
        <p14:creationId xmlns:p14="http://schemas.microsoft.com/office/powerpoint/2010/main" val="2313834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3207AB-C075-46A6-BECF-56167E837C12}"/>
              </a:ext>
            </a:extLst>
          </p:cNvPr>
          <p:cNvSpPr>
            <a:spLocks noGrp="1"/>
          </p:cNvSpPr>
          <p:nvPr>
            <p:ph type="title"/>
          </p:nvPr>
        </p:nvSpPr>
        <p:spPr/>
        <p:txBody>
          <a:bodyPr/>
          <a:lstStyle/>
          <a:p>
            <a:r>
              <a:rPr lang="en-US" dirty="0"/>
              <a:t>Selecting AGNs and applying photometry (1)</a:t>
            </a:r>
            <a:endParaRPr lang="nl-NL" dirty="0"/>
          </a:p>
        </p:txBody>
      </p:sp>
      <p:sp>
        <p:nvSpPr>
          <p:cNvPr id="7" name="Tijdelijke aanduiding voor inhoud 6">
            <a:extLst>
              <a:ext uri="{FF2B5EF4-FFF2-40B4-BE49-F238E27FC236}">
                <a16:creationId xmlns:a16="http://schemas.microsoft.com/office/drawing/2014/main" id="{FEEE38A7-F291-49FE-8F9C-F2B32FB52AAE}"/>
              </a:ext>
            </a:extLst>
          </p:cNvPr>
          <p:cNvSpPr>
            <a:spLocks noGrp="1"/>
          </p:cNvSpPr>
          <p:nvPr>
            <p:ph idx="1"/>
          </p:nvPr>
        </p:nvSpPr>
        <p:spPr>
          <a:xfrm>
            <a:off x="838200" y="1825625"/>
            <a:ext cx="5257800" cy="4351338"/>
          </a:xfrm>
        </p:spPr>
        <p:txBody>
          <a:bodyPr>
            <a:normAutofit lnSpcReduction="10000"/>
          </a:bodyPr>
          <a:lstStyle/>
          <a:p>
            <a:r>
              <a:rPr lang="nl-NL" dirty="0"/>
              <a:t>The first step in </a:t>
            </a:r>
            <a:r>
              <a:rPr lang="nl-NL" dirty="0" err="1"/>
              <a:t>selecting</a:t>
            </a:r>
            <a:r>
              <a:rPr lang="nl-NL" dirty="0"/>
              <a:t> </a:t>
            </a:r>
            <a:r>
              <a:rPr lang="nl-NL" dirty="0" err="1"/>
              <a:t>AGNs</a:t>
            </a:r>
            <a:r>
              <a:rPr lang="nl-NL" dirty="0"/>
              <a:t> is </a:t>
            </a:r>
            <a:r>
              <a:rPr lang="nl-NL" dirty="0" err="1"/>
              <a:t>plotting</a:t>
            </a:r>
            <a:r>
              <a:rPr lang="nl-NL" dirty="0"/>
              <a:t> </a:t>
            </a:r>
            <a:r>
              <a:rPr lang="nl-NL" dirty="0" err="1"/>
              <a:t>the</a:t>
            </a:r>
            <a:r>
              <a:rPr lang="nl-NL" dirty="0"/>
              <a:t> compact source </a:t>
            </a:r>
            <a:r>
              <a:rPr lang="nl-NL" dirty="0" err="1"/>
              <a:t>catalog</a:t>
            </a:r>
            <a:r>
              <a:rPr lang="nl-NL" dirty="0"/>
              <a:t> (CSC) of Meerkat </a:t>
            </a:r>
            <a:r>
              <a:rPr lang="nl-NL" dirty="0" err="1"/>
              <a:t>and</a:t>
            </a:r>
            <a:r>
              <a:rPr lang="nl-NL" dirty="0"/>
              <a:t> </a:t>
            </a:r>
            <a:r>
              <a:rPr lang="nl-NL" dirty="0" err="1"/>
              <a:t>visually</a:t>
            </a:r>
            <a:r>
              <a:rPr lang="nl-NL" dirty="0"/>
              <a:t> </a:t>
            </a:r>
            <a:r>
              <a:rPr lang="nl-NL" dirty="0" err="1"/>
              <a:t>inspecting</a:t>
            </a:r>
            <a:r>
              <a:rPr lang="nl-NL" dirty="0"/>
              <a:t> </a:t>
            </a:r>
            <a:r>
              <a:rPr lang="nl-NL" dirty="0" err="1"/>
              <a:t>it</a:t>
            </a:r>
            <a:r>
              <a:rPr lang="nl-NL" dirty="0"/>
              <a:t> </a:t>
            </a:r>
            <a:r>
              <a:rPr lang="nl-NL" dirty="0" err="1"/>
              <a:t>to</a:t>
            </a:r>
            <a:r>
              <a:rPr lang="nl-NL" dirty="0"/>
              <a:t> </a:t>
            </a:r>
            <a:r>
              <a:rPr lang="nl-NL" dirty="0" err="1"/>
              <a:t>see</a:t>
            </a:r>
            <a:r>
              <a:rPr lang="nl-NL" dirty="0"/>
              <a:t> </a:t>
            </a:r>
            <a:r>
              <a:rPr lang="nl-NL" dirty="0" err="1"/>
              <a:t>if</a:t>
            </a:r>
            <a:r>
              <a:rPr lang="nl-NL" dirty="0"/>
              <a:t> </a:t>
            </a:r>
            <a:r>
              <a:rPr lang="nl-NL" dirty="0" err="1"/>
              <a:t>all</a:t>
            </a:r>
            <a:r>
              <a:rPr lang="nl-NL" dirty="0"/>
              <a:t> these sources </a:t>
            </a:r>
            <a:r>
              <a:rPr lang="nl-NL" dirty="0" err="1"/>
              <a:t>can</a:t>
            </a:r>
            <a:r>
              <a:rPr lang="nl-NL" dirty="0"/>
              <a:t> </a:t>
            </a:r>
            <a:r>
              <a:rPr lang="nl-NL" dirty="0" err="1"/>
              <a:t>be</a:t>
            </a:r>
            <a:r>
              <a:rPr lang="nl-NL" dirty="0"/>
              <a:t> </a:t>
            </a:r>
            <a:r>
              <a:rPr lang="nl-NL" dirty="0" err="1"/>
              <a:t>candidates</a:t>
            </a:r>
            <a:r>
              <a:rPr lang="nl-NL" dirty="0"/>
              <a:t> </a:t>
            </a:r>
            <a:r>
              <a:rPr lang="nl-NL" dirty="0" err="1"/>
              <a:t>to</a:t>
            </a:r>
            <a:r>
              <a:rPr lang="nl-NL" dirty="0"/>
              <a:t> </a:t>
            </a:r>
            <a:r>
              <a:rPr lang="nl-NL" dirty="0" err="1"/>
              <a:t>study</a:t>
            </a:r>
            <a:r>
              <a:rPr lang="nl-NL" dirty="0"/>
              <a:t>.</a:t>
            </a:r>
          </a:p>
          <a:p>
            <a:r>
              <a:rPr lang="nl-NL" dirty="0"/>
              <a:t>The first </a:t>
            </a:r>
            <a:r>
              <a:rPr lang="nl-NL" dirty="0" err="1"/>
              <a:t>attempt</a:t>
            </a:r>
            <a:r>
              <a:rPr lang="nl-NL" dirty="0"/>
              <a:t> shows a lot of sources, </a:t>
            </a:r>
            <a:r>
              <a:rPr lang="nl-NL" dirty="0" err="1"/>
              <a:t>all</a:t>
            </a:r>
            <a:r>
              <a:rPr lang="nl-NL" dirty="0"/>
              <a:t> &gt;5 sigma </a:t>
            </a:r>
            <a:r>
              <a:rPr lang="nl-NL" dirty="0" err="1"/>
              <a:t>above</a:t>
            </a:r>
            <a:r>
              <a:rPr lang="nl-NL" dirty="0"/>
              <a:t> background </a:t>
            </a:r>
            <a:r>
              <a:rPr lang="nl-NL" dirty="0" err="1"/>
              <a:t>noise</a:t>
            </a:r>
            <a:r>
              <a:rPr lang="nl-NL" dirty="0"/>
              <a:t>. The </a:t>
            </a:r>
            <a:r>
              <a:rPr lang="nl-NL" dirty="0" err="1"/>
              <a:t>brightest</a:t>
            </a:r>
            <a:r>
              <a:rPr lang="nl-NL" dirty="0"/>
              <a:t> sources are </a:t>
            </a:r>
            <a:r>
              <a:rPr lang="nl-NL" dirty="0" err="1"/>
              <a:t>not</a:t>
            </a:r>
            <a:r>
              <a:rPr lang="nl-NL" dirty="0"/>
              <a:t> </a:t>
            </a:r>
            <a:r>
              <a:rPr lang="nl-NL" dirty="0" err="1"/>
              <a:t>selected</a:t>
            </a:r>
            <a:r>
              <a:rPr lang="nl-NL" dirty="0"/>
              <a:t> </a:t>
            </a:r>
            <a:r>
              <a:rPr lang="nl-NL" dirty="0" err="1"/>
              <a:t>and</a:t>
            </a:r>
            <a:r>
              <a:rPr lang="nl-NL" dirty="0"/>
              <a:t> </a:t>
            </a:r>
            <a:r>
              <a:rPr lang="nl-NL" dirty="0" err="1"/>
              <a:t>so</a:t>
            </a:r>
            <a:r>
              <a:rPr lang="nl-NL" dirty="0"/>
              <a:t> are </a:t>
            </a:r>
            <a:r>
              <a:rPr lang="nl-NL" dirty="0" err="1"/>
              <a:t>the</a:t>
            </a:r>
            <a:r>
              <a:rPr lang="nl-NL" dirty="0"/>
              <a:t> </a:t>
            </a:r>
            <a:r>
              <a:rPr lang="nl-NL" dirty="0" err="1"/>
              <a:t>artifacts</a:t>
            </a:r>
            <a:r>
              <a:rPr lang="nl-NL" dirty="0"/>
              <a:t> </a:t>
            </a:r>
            <a:r>
              <a:rPr lang="nl-NL" dirty="0" err="1"/>
              <a:t>for</a:t>
            </a:r>
            <a:r>
              <a:rPr lang="nl-NL" dirty="0"/>
              <a:t> a radius </a:t>
            </a:r>
            <a:r>
              <a:rPr lang="nl-NL" dirty="0" err="1"/>
              <a:t>around</a:t>
            </a:r>
            <a:r>
              <a:rPr lang="nl-NL" dirty="0"/>
              <a:t> </a:t>
            </a:r>
            <a:r>
              <a:rPr lang="nl-NL" dirty="0" err="1"/>
              <a:t>the</a:t>
            </a:r>
            <a:r>
              <a:rPr lang="nl-NL" dirty="0"/>
              <a:t> </a:t>
            </a:r>
            <a:r>
              <a:rPr lang="nl-NL" dirty="0" err="1"/>
              <a:t>brightest</a:t>
            </a:r>
            <a:r>
              <a:rPr lang="nl-NL" dirty="0"/>
              <a:t> sources</a:t>
            </a:r>
          </a:p>
        </p:txBody>
      </p:sp>
      <p:pic>
        <p:nvPicPr>
          <p:cNvPr id="9" name="Afbeelding 8">
            <a:extLst>
              <a:ext uri="{FF2B5EF4-FFF2-40B4-BE49-F238E27FC236}">
                <a16:creationId xmlns:a16="http://schemas.microsoft.com/office/drawing/2014/main" id="{35CC08CE-3619-4D44-9E01-92E0FF5D99FC}"/>
              </a:ext>
            </a:extLst>
          </p:cNvPr>
          <p:cNvPicPr>
            <a:picLocks noChangeAspect="1"/>
          </p:cNvPicPr>
          <p:nvPr/>
        </p:nvPicPr>
        <p:blipFill>
          <a:blip r:embed="rId2"/>
          <a:stretch>
            <a:fillRect/>
          </a:stretch>
        </p:blipFill>
        <p:spPr>
          <a:xfrm>
            <a:off x="6185634" y="1788795"/>
            <a:ext cx="5853966" cy="4704080"/>
          </a:xfrm>
          <a:prstGeom prst="rect">
            <a:avLst/>
          </a:prstGeom>
        </p:spPr>
      </p:pic>
    </p:spTree>
    <p:extLst>
      <p:ext uri="{BB962C8B-B14F-4D97-AF65-F5344CB8AC3E}">
        <p14:creationId xmlns:p14="http://schemas.microsoft.com/office/powerpoint/2010/main" val="16465029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3207AB-C075-46A6-BECF-56167E837C12}"/>
              </a:ext>
            </a:extLst>
          </p:cNvPr>
          <p:cNvSpPr>
            <a:spLocks noGrp="1"/>
          </p:cNvSpPr>
          <p:nvPr>
            <p:ph type="title"/>
          </p:nvPr>
        </p:nvSpPr>
        <p:spPr/>
        <p:txBody>
          <a:bodyPr/>
          <a:lstStyle/>
          <a:p>
            <a:r>
              <a:rPr lang="en-US" dirty="0"/>
              <a:t>Selecting AGNs and applying photometry (2)</a:t>
            </a:r>
            <a:endParaRPr lang="nl-NL" dirty="0"/>
          </a:p>
        </p:txBody>
      </p:sp>
      <p:sp>
        <p:nvSpPr>
          <p:cNvPr id="7" name="Tijdelijke aanduiding voor inhoud 6">
            <a:extLst>
              <a:ext uri="{FF2B5EF4-FFF2-40B4-BE49-F238E27FC236}">
                <a16:creationId xmlns:a16="http://schemas.microsoft.com/office/drawing/2014/main" id="{FEEE38A7-F291-49FE-8F9C-F2B32FB52AAE}"/>
              </a:ext>
            </a:extLst>
          </p:cNvPr>
          <p:cNvSpPr>
            <a:spLocks noGrp="1"/>
          </p:cNvSpPr>
          <p:nvPr>
            <p:ph idx="1"/>
          </p:nvPr>
        </p:nvSpPr>
        <p:spPr>
          <a:xfrm>
            <a:off x="838200" y="1534636"/>
            <a:ext cx="5257800" cy="4351338"/>
          </a:xfrm>
        </p:spPr>
        <p:txBody>
          <a:bodyPr>
            <a:normAutofit/>
          </a:bodyPr>
          <a:lstStyle/>
          <a:p>
            <a:r>
              <a:rPr lang="nl-NL" sz="2000" dirty="0"/>
              <a:t>As </a:t>
            </a:r>
            <a:r>
              <a:rPr lang="nl-NL" sz="2000" dirty="0" err="1"/>
              <a:t>can</a:t>
            </a:r>
            <a:r>
              <a:rPr lang="nl-NL" sz="2000" dirty="0"/>
              <a:t> </a:t>
            </a:r>
            <a:r>
              <a:rPr lang="nl-NL" sz="2000" dirty="0" err="1"/>
              <a:t>be</a:t>
            </a:r>
            <a:r>
              <a:rPr lang="nl-NL" sz="2000" dirty="0"/>
              <a:t> </a:t>
            </a:r>
            <a:r>
              <a:rPr lang="nl-NL" sz="2000" dirty="0" err="1"/>
              <a:t>seen</a:t>
            </a:r>
            <a:r>
              <a:rPr lang="nl-NL" sz="2000" dirty="0"/>
              <a:t> on </a:t>
            </a:r>
            <a:r>
              <a:rPr lang="nl-NL" sz="2000" dirty="0" err="1"/>
              <a:t>the</a:t>
            </a:r>
            <a:r>
              <a:rPr lang="nl-NL" sz="2000" dirty="0"/>
              <a:t> right, </a:t>
            </a:r>
            <a:r>
              <a:rPr lang="nl-NL" sz="2000" dirty="0" err="1"/>
              <a:t>bright</a:t>
            </a:r>
            <a:r>
              <a:rPr lang="nl-NL" sz="2000" dirty="0"/>
              <a:t> sources </a:t>
            </a:r>
            <a:r>
              <a:rPr lang="nl-NL" sz="2000" dirty="0" err="1"/>
              <a:t>don’t</a:t>
            </a:r>
            <a:r>
              <a:rPr lang="nl-NL" sz="2000" dirty="0"/>
              <a:t> get </a:t>
            </a:r>
            <a:r>
              <a:rPr lang="nl-NL" sz="2000" dirty="0" err="1"/>
              <a:t>detected</a:t>
            </a:r>
            <a:r>
              <a:rPr lang="nl-NL" sz="2000" dirty="0"/>
              <a:t> </a:t>
            </a:r>
            <a:r>
              <a:rPr lang="nl-NL" sz="2000" dirty="0" err="1"/>
              <a:t>and</a:t>
            </a:r>
            <a:r>
              <a:rPr lang="nl-NL" sz="2000" dirty="0"/>
              <a:t> have a </a:t>
            </a:r>
            <a:r>
              <a:rPr lang="nl-NL" sz="2000" dirty="0" err="1"/>
              <a:t>region</a:t>
            </a:r>
            <a:r>
              <a:rPr lang="nl-NL" sz="2000" dirty="0"/>
              <a:t> </a:t>
            </a:r>
            <a:r>
              <a:rPr lang="nl-NL" sz="2000" dirty="0" err="1"/>
              <a:t>around</a:t>
            </a:r>
            <a:r>
              <a:rPr lang="nl-NL" sz="2000" dirty="0"/>
              <a:t> </a:t>
            </a:r>
            <a:r>
              <a:rPr lang="nl-NL" sz="2000" dirty="0" err="1"/>
              <a:t>them</a:t>
            </a:r>
            <a:r>
              <a:rPr lang="nl-NL" sz="2000" dirty="0"/>
              <a:t> without </a:t>
            </a:r>
            <a:r>
              <a:rPr lang="nl-NL" sz="2000" dirty="0" err="1"/>
              <a:t>detections</a:t>
            </a:r>
            <a:r>
              <a:rPr lang="nl-NL" sz="2000" dirty="0"/>
              <a:t>. The </a:t>
            </a:r>
            <a:r>
              <a:rPr lang="nl-NL" sz="2000" dirty="0" err="1"/>
              <a:t>brightness</a:t>
            </a:r>
            <a:r>
              <a:rPr lang="nl-NL" sz="2000" dirty="0"/>
              <a:t> </a:t>
            </a:r>
            <a:r>
              <a:rPr lang="nl-NL" sz="2000" dirty="0" err="1"/>
              <a:t>requirement</a:t>
            </a:r>
            <a:r>
              <a:rPr lang="nl-NL" sz="2000" dirty="0"/>
              <a:t> </a:t>
            </a:r>
            <a:r>
              <a:rPr lang="nl-NL" sz="2000" dirty="0" err="1"/>
              <a:t>and</a:t>
            </a:r>
            <a:r>
              <a:rPr lang="nl-NL" sz="2000" dirty="0"/>
              <a:t> </a:t>
            </a:r>
            <a:r>
              <a:rPr lang="nl-NL" sz="2000" dirty="0" err="1"/>
              <a:t>the</a:t>
            </a:r>
            <a:r>
              <a:rPr lang="nl-NL" sz="2000" dirty="0"/>
              <a:t> radius are </a:t>
            </a:r>
            <a:r>
              <a:rPr lang="nl-NL" sz="2000" dirty="0" err="1"/>
              <a:t>defined</a:t>
            </a:r>
            <a:r>
              <a:rPr lang="nl-NL" sz="2000" dirty="0"/>
              <a:t> as </a:t>
            </a:r>
            <a:r>
              <a:rPr lang="nl-NL" sz="2000" dirty="0" err="1"/>
              <a:t>follows</a:t>
            </a:r>
            <a:r>
              <a:rPr lang="nl-NL" sz="2000" dirty="0"/>
              <a:t>:</a:t>
            </a:r>
          </a:p>
        </p:txBody>
      </p:sp>
      <p:pic>
        <p:nvPicPr>
          <p:cNvPr id="4" name="Afbeelding 3">
            <a:extLst>
              <a:ext uri="{FF2B5EF4-FFF2-40B4-BE49-F238E27FC236}">
                <a16:creationId xmlns:a16="http://schemas.microsoft.com/office/drawing/2014/main" id="{4755B8BE-8A3F-43E7-AAA9-765AA9B30E42}"/>
              </a:ext>
            </a:extLst>
          </p:cNvPr>
          <p:cNvPicPr>
            <a:picLocks noChangeAspect="1"/>
          </p:cNvPicPr>
          <p:nvPr/>
        </p:nvPicPr>
        <p:blipFill>
          <a:blip r:embed="rId2"/>
          <a:stretch>
            <a:fillRect/>
          </a:stretch>
        </p:blipFill>
        <p:spPr>
          <a:xfrm>
            <a:off x="6468214" y="1690688"/>
            <a:ext cx="5329396" cy="3769360"/>
          </a:xfrm>
          <a:prstGeom prst="rect">
            <a:avLst/>
          </a:prstGeom>
        </p:spPr>
      </p:pic>
      <p:pic>
        <p:nvPicPr>
          <p:cNvPr id="6" name="Afbeelding 5">
            <a:extLst>
              <a:ext uri="{FF2B5EF4-FFF2-40B4-BE49-F238E27FC236}">
                <a16:creationId xmlns:a16="http://schemas.microsoft.com/office/drawing/2014/main" id="{743B2DA8-2DF1-45B2-8CA9-E4559B05069D}"/>
              </a:ext>
            </a:extLst>
          </p:cNvPr>
          <p:cNvPicPr>
            <a:picLocks noChangeAspect="1"/>
          </p:cNvPicPr>
          <p:nvPr/>
        </p:nvPicPr>
        <p:blipFill>
          <a:blip r:embed="rId3"/>
          <a:stretch>
            <a:fillRect/>
          </a:stretch>
        </p:blipFill>
        <p:spPr>
          <a:xfrm>
            <a:off x="838200" y="3257306"/>
            <a:ext cx="5257801" cy="3469884"/>
          </a:xfrm>
          <a:prstGeom prst="rect">
            <a:avLst/>
          </a:prstGeom>
        </p:spPr>
      </p:pic>
    </p:spTree>
    <p:extLst>
      <p:ext uri="{BB962C8B-B14F-4D97-AF65-F5344CB8AC3E}">
        <p14:creationId xmlns:p14="http://schemas.microsoft.com/office/powerpoint/2010/main" val="19492144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3207AB-C075-46A6-BECF-56167E837C12}"/>
              </a:ext>
            </a:extLst>
          </p:cNvPr>
          <p:cNvSpPr>
            <a:spLocks noGrp="1"/>
          </p:cNvSpPr>
          <p:nvPr>
            <p:ph type="title"/>
          </p:nvPr>
        </p:nvSpPr>
        <p:spPr/>
        <p:txBody>
          <a:bodyPr/>
          <a:lstStyle/>
          <a:p>
            <a:r>
              <a:rPr lang="en-US" dirty="0"/>
              <a:t>Selecting AGNs and applying photometry (3)</a:t>
            </a:r>
            <a:endParaRPr lang="nl-NL" dirty="0"/>
          </a:p>
        </p:txBody>
      </p:sp>
      <p:sp>
        <p:nvSpPr>
          <p:cNvPr id="7" name="Tijdelijke aanduiding voor inhoud 6">
            <a:extLst>
              <a:ext uri="{FF2B5EF4-FFF2-40B4-BE49-F238E27FC236}">
                <a16:creationId xmlns:a16="http://schemas.microsoft.com/office/drawing/2014/main" id="{FEEE38A7-F291-49FE-8F9C-F2B32FB52AAE}"/>
              </a:ext>
            </a:extLst>
          </p:cNvPr>
          <p:cNvSpPr>
            <a:spLocks noGrp="1"/>
          </p:cNvSpPr>
          <p:nvPr>
            <p:ph idx="1"/>
          </p:nvPr>
        </p:nvSpPr>
        <p:spPr>
          <a:xfrm>
            <a:off x="838200" y="1534636"/>
            <a:ext cx="3550920" cy="4351338"/>
          </a:xfrm>
        </p:spPr>
        <p:txBody>
          <a:bodyPr>
            <a:normAutofit/>
          </a:bodyPr>
          <a:lstStyle/>
          <a:p>
            <a:r>
              <a:rPr lang="nl-NL" sz="2000" dirty="0" err="1"/>
              <a:t>Some</a:t>
            </a:r>
            <a:r>
              <a:rPr lang="nl-NL" sz="2000" dirty="0"/>
              <a:t> sources </a:t>
            </a:r>
            <a:r>
              <a:rPr lang="nl-NL" sz="2000" dirty="0" err="1"/>
              <a:t>aren’t</a:t>
            </a:r>
            <a:r>
              <a:rPr lang="nl-NL" sz="2000" dirty="0"/>
              <a:t> </a:t>
            </a:r>
            <a:r>
              <a:rPr lang="nl-NL" sz="2000" dirty="0" err="1"/>
              <a:t>selected</a:t>
            </a:r>
            <a:r>
              <a:rPr lang="nl-NL" sz="2000" dirty="0"/>
              <a:t> </a:t>
            </a:r>
            <a:r>
              <a:rPr lang="nl-NL" sz="2000" dirty="0" err="1"/>
              <a:t>because</a:t>
            </a:r>
            <a:r>
              <a:rPr lang="nl-NL" sz="2000" dirty="0"/>
              <a:t> of no </a:t>
            </a:r>
            <a:r>
              <a:rPr lang="nl-NL" sz="2000" dirty="0" err="1"/>
              <a:t>obvious</a:t>
            </a:r>
            <a:r>
              <a:rPr lang="nl-NL" sz="2000" dirty="0"/>
              <a:t> </a:t>
            </a:r>
            <a:r>
              <a:rPr lang="nl-NL" sz="2000" dirty="0" err="1"/>
              <a:t>reason</a:t>
            </a:r>
            <a:r>
              <a:rPr lang="nl-NL" sz="2000" dirty="0"/>
              <a:t> (</a:t>
            </a:r>
            <a:r>
              <a:rPr lang="nl-NL" sz="2000" dirty="0" err="1"/>
              <a:t>see</a:t>
            </a:r>
            <a:r>
              <a:rPr lang="nl-NL" sz="2000" dirty="0"/>
              <a:t> picture on right). It </a:t>
            </a:r>
            <a:r>
              <a:rPr lang="nl-NL" sz="2000" dirty="0" err="1"/>
              <a:t>seems</a:t>
            </a:r>
            <a:r>
              <a:rPr lang="nl-NL" sz="2000" dirty="0"/>
              <a:t> as </a:t>
            </a:r>
            <a:r>
              <a:rPr lang="nl-NL" sz="2000" dirty="0" err="1"/>
              <a:t>if</a:t>
            </a:r>
            <a:r>
              <a:rPr lang="nl-NL" sz="2000" dirty="0"/>
              <a:t> </a:t>
            </a:r>
            <a:r>
              <a:rPr lang="nl-NL" sz="2000" dirty="0" err="1"/>
              <a:t>too</a:t>
            </a:r>
            <a:r>
              <a:rPr lang="nl-NL" sz="2000" dirty="0"/>
              <a:t> </a:t>
            </a:r>
            <a:r>
              <a:rPr lang="nl-NL" sz="2000" dirty="0" err="1"/>
              <a:t>much</a:t>
            </a:r>
            <a:r>
              <a:rPr lang="nl-NL" sz="2000" dirty="0"/>
              <a:t> has been </a:t>
            </a:r>
            <a:r>
              <a:rPr lang="nl-NL" sz="2000" dirty="0" err="1"/>
              <a:t>excised</a:t>
            </a:r>
            <a:r>
              <a:rPr lang="nl-NL" sz="2000" dirty="0"/>
              <a:t>. </a:t>
            </a:r>
            <a:r>
              <a:rPr lang="nl-NL" sz="2000" dirty="0" err="1"/>
              <a:t>Let’s</a:t>
            </a:r>
            <a:r>
              <a:rPr lang="nl-NL" sz="2000" dirty="0"/>
              <a:t> look at </a:t>
            </a:r>
            <a:r>
              <a:rPr lang="nl-NL" sz="2000" dirty="0" err="1"/>
              <a:t>all</a:t>
            </a:r>
            <a:r>
              <a:rPr lang="nl-NL" sz="2000" dirty="0"/>
              <a:t> sources </a:t>
            </a:r>
            <a:r>
              <a:rPr lang="nl-NL" sz="2000" dirty="0" err="1"/>
              <a:t>instead</a:t>
            </a:r>
            <a:r>
              <a:rPr lang="nl-NL" sz="2000" dirty="0"/>
              <a:t>, </a:t>
            </a:r>
            <a:r>
              <a:rPr lang="nl-NL" sz="2000" dirty="0" err="1"/>
              <a:t>not</a:t>
            </a:r>
            <a:r>
              <a:rPr lang="nl-NL" sz="2000" dirty="0"/>
              <a:t> </a:t>
            </a:r>
            <a:r>
              <a:rPr lang="nl-NL" sz="2000" dirty="0" err="1"/>
              <a:t>only</a:t>
            </a:r>
            <a:r>
              <a:rPr lang="nl-NL" sz="2000" dirty="0"/>
              <a:t> </a:t>
            </a:r>
            <a:r>
              <a:rPr lang="nl-NL" sz="2000" dirty="0" err="1"/>
              <a:t>those</a:t>
            </a:r>
            <a:r>
              <a:rPr lang="nl-NL" sz="2000" dirty="0"/>
              <a:t> in </a:t>
            </a:r>
            <a:r>
              <a:rPr lang="nl-NL" sz="2000" dirty="0" err="1"/>
              <a:t>the</a:t>
            </a:r>
            <a:r>
              <a:rPr lang="nl-NL" sz="2000" dirty="0"/>
              <a:t> compact </a:t>
            </a:r>
            <a:r>
              <a:rPr lang="nl-NL" sz="2000" dirty="0" err="1"/>
              <a:t>catalog</a:t>
            </a:r>
            <a:r>
              <a:rPr lang="nl-NL" sz="2000" dirty="0"/>
              <a:t>.</a:t>
            </a:r>
          </a:p>
          <a:p>
            <a:r>
              <a:rPr lang="nl-NL" sz="2000" dirty="0" err="1"/>
              <a:t>This</a:t>
            </a:r>
            <a:r>
              <a:rPr lang="nl-NL" sz="2000" dirty="0"/>
              <a:t> is most </a:t>
            </a:r>
            <a:r>
              <a:rPr lang="nl-NL" sz="2000" dirty="0" err="1"/>
              <a:t>prabably</a:t>
            </a:r>
            <a:r>
              <a:rPr lang="nl-NL" sz="2000" dirty="0"/>
              <a:t> </a:t>
            </a:r>
            <a:r>
              <a:rPr lang="nl-NL" sz="2000" dirty="0" err="1"/>
              <a:t>because</a:t>
            </a:r>
            <a:r>
              <a:rPr lang="nl-NL" sz="2000" dirty="0"/>
              <a:t> these sources are </a:t>
            </a:r>
            <a:r>
              <a:rPr lang="nl-NL" sz="2000" dirty="0" err="1"/>
              <a:t>fitted</a:t>
            </a:r>
            <a:r>
              <a:rPr lang="nl-NL" sz="2000" dirty="0"/>
              <a:t> </a:t>
            </a:r>
            <a:r>
              <a:rPr lang="nl-NL" sz="2000" dirty="0" err="1"/>
              <a:t>using</a:t>
            </a:r>
            <a:r>
              <a:rPr lang="nl-NL" sz="2000" dirty="0"/>
              <a:t> more </a:t>
            </a:r>
            <a:r>
              <a:rPr lang="nl-NL" sz="2000" dirty="0" err="1"/>
              <a:t>than</a:t>
            </a:r>
            <a:r>
              <a:rPr lang="nl-NL" sz="2000" dirty="0"/>
              <a:t> </a:t>
            </a:r>
            <a:r>
              <a:rPr lang="nl-NL" sz="2000" dirty="0" err="1"/>
              <a:t>one</a:t>
            </a:r>
            <a:r>
              <a:rPr lang="nl-NL" sz="2000" dirty="0"/>
              <a:t> </a:t>
            </a:r>
            <a:r>
              <a:rPr lang="nl-NL" sz="2000" dirty="0" err="1"/>
              <a:t>gaussian</a:t>
            </a:r>
            <a:r>
              <a:rPr lang="nl-NL" sz="2000" dirty="0"/>
              <a:t> </a:t>
            </a:r>
            <a:r>
              <a:rPr lang="nl-NL" sz="2000" dirty="0">
                <a:sym typeface="Wingdings" panose="05000000000000000000" pitchFamily="2" charset="2"/>
              </a:rPr>
              <a:t> </a:t>
            </a:r>
            <a:r>
              <a:rPr lang="nl-NL" sz="2000" dirty="0" err="1">
                <a:sym typeface="Wingdings" panose="05000000000000000000" pitchFamily="2" charset="2"/>
              </a:rPr>
              <a:t>not</a:t>
            </a:r>
            <a:r>
              <a:rPr lang="nl-NL" sz="2000" dirty="0">
                <a:sym typeface="Wingdings" panose="05000000000000000000" pitchFamily="2" charset="2"/>
              </a:rPr>
              <a:t> </a:t>
            </a:r>
            <a:r>
              <a:rPr lang="nl-NL" sz="2000" dirty="0" err="1">
                <a:sym typeface="Wingdings" panose="05000000000000000000" pitchFamily="2" charset="2"/>
              </a:rPr>
              <a:t>classified</a:t>
            </a:r>
            <a:r>
              <a:rPr lang="nl-NL" sz="2000" dirty="0">
                <a:sym typeface="Wingdings" panose="05000000000000000000" pitchFamily="2" charset="2"/>
              </a:rPr>
              <a:t> as point source  </a:t>
            </a:r>
            <a:r>
              <a:rPr lang="nl-NL" sz="2000" dirty="0" err="1">
                <a:sym typeface="Wingdings" panose="05000000000000000000" pitchFamily="2" charset="2"/>
              </a:rPr>
              <a:t>left</a:t>
            </a:r>
            <a:r>
              <a:rPr lang="nl-NL" sz="2000" dirty="0">
                <a:sym typeface="Wingdings" panose="05000000000000000000" pitchFamily="2" charset="2"/>
              </a:rPr>
              <a:t> out of CSC</a:t>
            </a:r>
          </a:p>
          <a:p>
            <a:r>
              <a:rPr lang="nl-NL" sz="2000" dirty="0" err="1">
                <a:sym typeface="Wingdings" panose="05000000000000000000" pitchFamily="2" charset="2"/>
              </a:rPr>
              <a:t>There</a:t>
            </a:r>
            <a:r>
              <a:rPr lang="nl-NL" sz="2000" dirty="0">
                <a:sym typeface="Wingdings" panose="05000000000000000000" pitchFamily="2" charset="2"/>
              </a:rPr>
              <a:t> are </a:t>
            </a:r>
            <a:r>
              <a:rPr lang="nl-NL" sz="2000" dirty="0" err="1">
                <a:sym typeface="Wingdings" panose="05000000000000000000" pitchFamily="2" charset="2"/>
              </a:rPr>
              <a:t>also</a:t>
            </a:r>
            <a:r>
              <a:rPr lang="nl-NL" sz="2000" dirty="0">
                <a:sym typeface="Wingdings" panose="05000000000000000000" pitchFamily="2" charset="2"/>
              </a:rPr>
              <a:t> </a:t>
            </a:r>
            <a:r>
              <a:rPr lang="nl-NL" sz="2000" dirty="0" err="1">
                <a:sym typeface="Wingdings" panose="05000000000000000000" pitchFamily="2" charset="2"/>
              </a:rPr>
              <a:t>many</a:t>
            </a:r>
            <a:r>
              <a:rPr lang="nl-NL" sz="2000" dirty="0">
                <a:sym typeface="Wingdings" panose="05000000000000000000" pitchFamily="2" charset="2"/>
              </a:rPr>
              <a:t> </a:t>
            </a:r>
            <a:r>
              <a:rPr lang="nl-NL" sz="2000" dirty="0" err="1">
                <a:sym typeface="Wingdings" panose="05000000000000000000" pitchFamily="2" charset="2"/>
              </a:rPr>
              <a:t>polarization</a:t>
            </a:r>
            <a:r>
              <a:rPr lang="nl-NL" sz="2000" dirty="0">
                <a:sym typeface="Wingdings" panose="05000000000000000000" pitchFamily="2" charset="2"/>
              </a:rPr>
              <a:t> sources missing!</a:t>
            </a:r>
            <a:endParaRPr lang="nl-NL" sz="2000" dirty="0"/>
          </a:p>
        </p:txBody>
      </p:sp>
      <p:pic>
        <p:nvPicPr>
          <p:cNvPr id="5" name="Afbeelding 4">
            <a:extLst>
              <a:ext uri="{FF2B5EF4-FFF2-40B4-BE49-F238E27FC236}">
                <a16:creationId xmlns:a16="http://schemas.microsoft.com/office/drawing/2014/main" id="{55B3C709-3722-4F69-85AA-B08A99EFD8A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84165" y="1374970"/>
            <a:ext cx="7177758" cy="4670669"/>
          </a:xfrm>
          <a:prstGeom prst="rect">
            <a:avLst/>
          </a:prstGeom>
        </p:spPr>
      </p:pic>
      <p:sp>
        <p:nvSpPr>
          <p:cNvPr id="8" name="Tekstvak 7">
            <a:extLst>
              <a:ext uri="{FF2B5EF4-FFF2-40B4-BE49-F238E27FC236}">
                <a16:creationId xmlns:a16="http://schemas.microsoft.com/office/drawing/2014/main" id="{A2DF76CF-87BE-4640-972B-DEAF42707A15}"/>
              </a:ext>
            </a:extLst>
          </p:cNvPr>
          <p:cNvSpPr txBox="1"/>
          <p:nvPr/>
        </p:nvSpPr>
        <p:spPr>
          <a:xfrm>
            <a:off x="5698644" y="6123543"/>
            <a:ext cx="4748801" cy="369332"/>
          </a:xfrm>
          <a:prstGeom prst="rect">
            <a:avLst/>
          </a:prstGeom>
          <a:noFill/>
        </p:spPr>
        <p:txBody>
          <a:bodyPr wrap="none" rtlCol="0">
            <a:spAutoFit/>
          </a:bodyPr>
          <a:lstStyle/>
          <a:p>
            <a:r>
              <a:rPr lang="nl-NL" dirty="0">
                <a:solidFill>
                  <a:srgbClr val="0070C0"/>
                </a:solidFill>
              </a:rPr>
              <a:t>Blue</a:t>
            </a:r>
            <a:r>
              <a:rPr lang="nl-NL" dirty="0"/>
              <a:t> </a:t>
            </a:r>
            <a:r>
              <a:rPr lang="nl-NL" dirty="0" err="1"/>
              <a:t>all</a:t>
            </a:r>
            <a:r>
              <a:rPr lang="nl-NL" dirty="0"/>
              <a:t> sources &gt; 5sigma, </a:t>
            </a:r>
            <a:r>
              <a:rPr lang="nl-NL" dirty="0">
                <a:solidFill>
                  <a:srgbClr val="FF0000"/>
                </a:solidFill>
              </a:rPr>
              <a:t>Red</a:t>
            </a:r>
            <a:r>
              <a:rPr lang="nl-NL" dirty="0"/>
              <a:t> </a:t>
            </a:r>
            <a:r>
              <a:rPr lang="nl-NL" dirty="0" err="1"/>
              <a:t>all</a:t>
            </a:r>
            <a:r>
              <a:rPr lang="nl-NL" dirty="0"/>
              <a:t> sources &gt;5mJy</a:t>
            </a:r>
          </a:p>
        </p:txBody>
      </p:sp>
    </p:spTree>
    <p:extLst>
      <p:ext uri="{BB962C8B-B14F-4D97-AF65-F5344CB8AC3E}">
        <p14:creationId xmlns:p14="http://schemas.microsoft.com/office/powerpoint/2010/main" val="14459790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3207AB-C075-46A6-BECF-56167E837C12}"/>
              </a:ext>
            </a:extLst>
          </p:cNvPr>
          <p:cNvSpPr>
            <a:spLocks noGrp="1"/>
          </p:cNvSpPr>
          <p:nvPr>
            <p:ph type="title"/>
          </p:nvPr>
        </p:nvSpPr>
        <p:spPr/>
        <p:txBody>
          <a:bodyPr/>
          <a:lstStyle/>
          <a:p>
            <a:r>
              <a:rPr lang="en-US" dirty="0"/>
              <a:t>Selecting AGNs and applying photometry (4)</a:t>
            </a:r>
            <a:endParaRPr lang="nl-NL" dirty="0"/>
          </a:p>
        </p:txBody>
      </p:sp>
      <p:sp>
        <p:nvSpPr>
          <p:cNvPr id="7" name="Tijdelijke aanduiding voor inhoud 6">
            <a:extLst>
              <a:ext uri="{FF2B5EF4-FFF2-40B4-BE49-F238E27FC236}">
                <a16:creationId xmlns:a16="http://schemas.microsoft.com/office/drawing/2014/main" id="{FEEE38A7-F291-49FE-8F9C-F2B32FB52AAE}"/>
              </a:ext>
            </a:extLst>
          </p:cNvPr>
          <p:cNvSpPr>
            <a:spLocks noGrp="1"/>
          </p:cNvSpPr>
          <p:nvPr>
            <p:ph idx="1"/>
          </p:nvPr>
        </p:nvSpPr>
        <p:spPr>
          <a:xfrm>
            <a:off x="838200" y="1534636"/>
            <a:ext cx="3550920" cy="4351338"/>
          </a:xfrm>
        </p:spPr>
        <p:txBody>
          <a:bodyPr>
            <a:normAutofit/>
          </a:bodyPr>
          <a:lstStyle/>
          <a:p>
            <a:r>
              <a:rPr lang="nl-NL" sz="2000" dirty="0" err="1"/>
              <a:t>Let’s</a:t>
            </a:r>
            <a:r>
              <a:rPr lang="nl-NL" sz="2000" dirty="0"/>
              <a:t> look at </a:t>
            </a:r>
            <a:r>
              <a:rPr lang="nl-NL" sz="2000" dirty="0" err="1"/>
              <a:t>all</a:t>
            </a:r>
            <a:r>
              <a:rPr lang="nl-NL" sz="2000" dirty="0"/>
              <a:t> sources </a:t>
            </a:r>
            <a:r>
              <a:rPr lang="nl-NL" sz="2000" dirty="0" err="1"/>
              <a:t>instead</a:t>
            </a:r>
            <a:r>
              <a:rPr lang="nl-NL" sz="2000" dirty="0"/>
              <a:t>, </a:t>
            </a:r>
            <a:r>
              <a:rPr lang="nl-NL" sz="2000" dirty="0" err="1"/>
              <a:t>not</a:t>
            </a:r>
            <a:r>
              <a:rPr lang="nl-NL" sz="2000" dirty="0"/>
              <a:t> </a:t>
            </a:r>
            <a:r>
              <a:rPr lang="nl-NL" sz="2000" dirty="0" err="1"/>
              <a:t>only</a:t>
            </a:r>
            <a:r>
              <a:rPr lang="nl-NL" sz="2000" dirty="0"/>
              <a:t> </a:t>
            </a:r>
            <a:r>
              <a:rPr lang="nl-NL" sz="2000" dirty="0" err="1"/>
              <a:t>those</a:t>
            </a:r>
            <a:r>
              <a:rPr lang="nl-NL" sz="2000" dirty="0"/>
              <a:t> in </a:t>
            </a:r>
            <a:r>
              <a:rPr lang="nl-NL" sz="2000" dirty="0" err="1"/>
              <a:t>the</a:t>
            </a:r>
            <a:r>
              <a:rPr lang="nl-NL" sz="2000" dirty="0"/>
              <a:t> compact </a:t>
            </a:r>
            <a:r>
              <a:rPr lang="nl-NL" sz="2000" dirty="0" err="1"/>
              <a:t>catalog</a:t>
            </a:r>
            <a:r>
              <a:rPr lang="nl-NL" sz="2000" dirty="0"/>
              <a:t>.</a:t>
            </a:r>
          </a:p>
          <a:p>
            <a:r>
              <a:rPr lang="nl-NL" sz="2000" dirty="0"/>
              <a:t>We </a:t>
            </a:r>
            <a:r>
              <a:rPr lang="nl-NL" sz="2000" dirty="0" err="1"/>
              <a:t>see</a:t>
            </a:r>
            <a:r>
              <a:rPr lang="nl-NL" sz="2000" dirty="0"/>
              <a:t> </a:t>
            </a:r>
            <a:r>
              <a:rPr lang="nl-NL" sz="2000" dirty="0" err="1"/>
              <a:t>that</a:t>
            </a:r>
            <a:r>
              <a:rPr lang="nl-NL" sz="2000" dirty="0"/>
              <a:t> </a:t>
            </a:r>
            <a:r>
              <a:rPr lang="nl-NL" sz="2000" dirty="0" err="1"/>
              <a:t>those</a:t>
            </a:r>
            <a:r>
              <a:rPr lang="nl-NL" sz="2000" dirty="0"/>
              <a:t> missing sources are present in </a:t>
            </a:r>
            <a:r>
              <a:rPr lang="nl-NL" sz="2000" dirty="0" err="1"/>
              <a:t>this</a:t>
            </a:r>
            <a:r>
              <a:rPr lang="nl-NL" sz="2000" dirty="0"/>
              <a:t> </a:t>
            </a:r>
            <a:r>
              <a:rPr lang="nl-NL" sz="2000" dirty="0" err="1"/>
              <a:t>catalog</a:t>
            </a:r>
            <a:r>
              <a:rPr lang="nl-NL" sz="2000" dirty="0">
                <a:sym typeface="Wingdings" panose="05000000000000000000" pitchFamily="2" charset="2"/>
              </a:rPr>
              <a:t>  we </a:t>
            </a:r>
            <a:r>
              <a:rPr lang="nl-NL" sz="2000" dirty="0" err="1">
                <a:sym typeface="Wingdings" panose="05000000000000000000" pitchFamily="2" charset="2"/>
              </a:rPr>
              <a:t>need</a:t>
            </a:r>
            <a:r>
              <a:rPr lang="nl-NL" sz="2000" dirty="0">
                <a:sym typeface="Wingdings" panose="05000000000000000000" pitchFamily="2" charset="2"/>
              </a:rPr>
              <a:t> </a:t>
            </a:r>
            <a:r>
              <a:rPr lang="nl-NL" sz="2000" dirty="0" err="1">
                <a:sym typeface="Wingdings" panose="05000000000000000000" pitchFamily="2" charset="2"/>
              </a:rPr>
              <a:t>to</a:t>
            </a:r>
            <a:r>
              <a:rPr lang="nl-NL" sz="2000" dirty="0">
                <a:sym typeface="Wingdings" panose="05000000000000000000" pitchFamily="2" charset="2"/>
              </a:rPr>
              <a:t> </a:t>
            </a:r>
            <a:r>
              <a:rPr lang="nl-NL" sz="2000" dirty="0" err="1">
                <a:sym typeface="Wingdings" panose="05000000000000000000" pitchFamily="2" charset="2"/>
              </a:rPr>
              <a:t>use</a:t>
            </a:r>
            <a:r>
              <a:rPr lang="nl-NL" sz="2000" dirty="0">
                <a:sym typeface="Wingdings" panose="05000000000000000000" pitchFamily="2" charset="2"/>
              </a:rPr>
              <a:t> </a:t>
            </a:r>
            <a:r>
              <a:rPr lang="nl-NL" sz="2000" dirty="0" err="1">
                <a:sym typeface="Wingdings" panose="05000000000000000000" pitchFamily="2" charset="2"/>
              </a:rPr>
              <a:t>this</a:t>
            </a:r>
            <a:r>
              <a:rPr lang="nl-NL" sz="2000" dirty="0">
                <a:sym typeface="Wingdings" panose="05000000000000000000" pitchFamily="2" charset="2"/>
              </a:rPr>
              <a:t> </a:t>
            </a:r>
            <a:r>
              <a:rPr lang="nl-NL" sz="2000" dirty="0" err="1">
                <a:sym typeface="Wingdings" panose="05000000000000000000" pitchFamily="2" charset="2"/>
              </a:rPr>
              <a:t>one</a:t>
            </a:r>
            <a:r>
              <a:rPr lang="nl-NL" sz="2000" dirty="0">
                <a:sym typeface="Wingdings" panose="05000000000000000000" pitchFamily="2" charset="2"/>
              </a:rPr>
              <a:t> </a:t>
            </a:r>
            <a:r>
              <a:rPr lang="nl-NL" sz="2000" dirty="0" err="1">
                <a:sym typeface="Wingdings" panose="05000000000000000000" pitchFamily="2" charset="2"/>
              </a:rPr>
              <a:t>and</a:t>
            </a:r>
            <a:r>
              <a:rPr lang="nl-NL" sz="2000" dirty="0">
                <a:sym typeface="Wingdings" panose="05000000000000000000" pitchFamily="2" charset="2"/>
              </a:rPr>
              <a:t> handle </a:t>
            </a:r>
            <a:r>
              <a:rPr lang="nl-NL" sz="2000" dirty="0" err="1">
                <a:sym typeface="Wingdings" panose="05000000000000000000" pitchFamily="2" charset="2"/>
              </a:rPr>
              <a:t>with</a:t>
            </a:r>
            <a:r>
              <a:rPr lang="nl-NL" sz="2000" dirty="0">
                <a:sym typeface="Wingdings" panose="05000000000000000000" pitchFamily="2" charset="2"/>
              </a:rPr>
              <a:t> </a:t>
            </a:r>
            <a:r>
              <a:rPr lang="nl-NL" sz="2000" dirty="0" err="1">
                <a:sym typeface="Wingdings" panose="05000000000000000000" pitchFamily="2" charset="2"/>
              </a:rPr>
              <a:t>artifacts</a:t>
            </a:r>
            <a:r>
              <a:rPr lang="nl-NL" sz="2000" dirty="0">
                <a:sym typeface="Wingdings" panose="05000000000000000000" pitchFamily="2" charset="2"/>
              </a:rPr>
              <a:t> </a:t>
            </a:r>
            <a:r>
              <a:rPr lang="nl-NL" sz="2000" dirty="0" err="1">
                <a:sym typeface="Wingdings" panose="05000000000000000000" pitchFamily="2" charset="2"/>
              </a:rPr>
              <a:t>ourselves</a:t>
            </a:r>
            <a:endParaRPr lang="nl-NL" sz="2000" dirty="0">
              <a:sym typeface="Wingdings" panose="05000000000000000000" pitchFamily="2" charset="2"/>
            </a:endParaRPr>
          </a:p>
        </p:txBody>
      </p:sp>
      <p:sp>
        <p:nvSpPr>
          <p:cNvPr id="8" name="Tekstvak 7">
            <a:extLst>
              <a:ext uri="{FF2B5EF4-FFF2-40B4-BE49-F238E27FC236}">
                <a16:creationId xmlns:a16="http://schemas.microsoft.com/office/drawing/2014/main" id="{A2DF76CF-87BE-4640-972B-DEAF42707A15}"/>
              </a:ext>
            </a:extLst>
          </p:cNvPr>
          <p:cNvSpPr txBox="1"/>
          <p:nvPr/>
        </p:nvSpPr>
        <p:spPr>
          <a:xfrm>
            <a:off x="4955670" y="5737462"/>
            <a:ext cx="6493356" cy="646331"/>
          </a:xfrm>
          <a:prstGeom prst="rect">
            <a:avLst/>
          </a:prstGeom>
          <a:noFill/>
        </p:spPr>
        <p:txBody>
          <a:bodyPr wrap="square" rtlCol="0">
            <a:spAutoFit/>
          </a:bodyPr>
          <a:lstStyle/>
          <a:p>
            <a:r>
              <a:rPr lang="nl-NL" dirty="0">
                <a:solidFill>
                  <a:srgbClr val="0070C0"/>
                </a:solidFill>
              </a:rPr>
              <a:t>Blue</a:t>
            </a:r>
            <a:r>
              <a:rPr lang="nl-NL" dirty="0"/>
              <a:t> </a:t>
            </a:r>
            <a:r>
              <a:rPr lang="nl-NL" dirty="0" err="1"/>
              <a:t>all</a:t>
            </a:r>
            <a:r>
              <a:rPr lang="nl-NL" dirty="0"/>
              <a:t> sources &gt; 5sigma, </a:t>
            </a:r>
            <a:r>
              <a:rPr lang="nl-NL" dirty="0">
                <a:solidFill>
                  <a:srgbClr val="FF0000"/>
                </a:solidFill>
              </a:rPr>
              <a:t>Red</a:t>
            </a:r>
            <a:r>
              <a:rPr lang="nl-NL" dirty="0"/>
              <a:t> </a:t>
            </a:r>
            <a:r>
              <a:rPr lang="nl-NL" dirty="0" err="1"/>
              <a:t>all</a:t>
            </a:r>
            <a:r>
              <a:rPr lang="nl-NL" dirty="0"/>
              <a:t> sources &gt;5mJy, White = </a:t>
            </a:r>
            <a:r>
              <a:rPr lang="nl-NL" dirty="0" err="1"/>
              <a:t>filtered</a:t>
            </a:r>
            <a:r>
              <a:rPr lang="nl-NL" dirty="0"/>
              <a:t> out </a:t>
            </a:r>
            <a:r>
              <a:rPr lang="nl-NL" dirty="0" err="1"/>
              <a:t>from</a:t>
            </a:r>
            <a:r>
              <a:rPr lang="nl-NL" dirty="0"/>
              <a:t> full </a:t>
            </a:r>
            <a:r>
              <a:rPr lang="nl-NL" dirty="0" err="1"/>
              <a:t>catalog</a:t>
            </a:r>
            <a:endParaRPr lang="nl-NL" dirty="0"/>
          </a:p>
        </p:txBody>
      </p:sp>
      <p:pic>
        <p:nvPicPr>
          <p:cNvPr id="4" name="Afbeelding 3">
            <a:extLst>
              <a:ext uri="{FF2B5EF4-FFF2-40B4-BE49-F238E27FC236}">
                <a16:creationId xmlns:a16="http://schemas.microsoft.com/office/drawing/2014/main" id="{F19E8926-2752-4B0F-AB5A-9D1DE07F1F5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20937" y="1690688"/>
            <a:ext cx="5656446" cy="3931920"/>
          </a:xfrm>
          <a:prstGeom prst="rect">
            <a:avLst/>
          </a:prstGeom>
        </p:spPr>
      </p:pic>
    </p:spTree>
    <p:extLst>
      <p:ext uri="{BB962C8B-B14F-4D97-AF65-F5344CB8AC3E}">
        <p14:creationId xmlns:p14="http://schemas.microsoft.com/office/powerpoint/2010/main" val="701703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EE8806-14EB-420C-8239-4E2EC926C0D3}"/>
              </a:ext>
            </a:extLst>
          </p:cNvPr>
          <p:cNvSpPr>
            <a:spLocks noGrp="1"/>
          </p:cNvSpPr>
          <p:nvPr>
            <p:ph type="title"/>
          </p:nvPr>
        </p:nvSpPr>
        <p:spPr/>
        <p:txBody>
          <a:bodyPr/>
          <a:lstStyle/>
          <a:p>
            <a:r>
              <a:rPr lang="nl-NL" dirty="0"/>
              <a:t>Step 1: </a:t>
            </a:r>
            <a:r>
              <a:rPr lang="nl-NL" dirty="0" err="1"/>
              <a:t>Literature</a:t>
            </a:r>
            <a:r>
              <a:rPr lang="nl-NL" dirty="0"/>
              <a:t> (1)</a:t>
            </a:r>
          </a:p>
        </p:txBody>
      </p:sp>
      <p:sp>
        <p:nvSpPr>
          <p:cNvPr id="3" name="Tijdelijke aanduiding voor inhoud 2">
            <a:extLst>
              <a:ext uri="{FF2B5EF4-FFF2-40B4-BE49-F238E27FC236}">
                <a16:creationId xmlns:a16="http://schemas.microsoft.com/office/drawing/2014/main" id="{C7DA72BD-B295-4F90-A24B-C2092B2BDC05}"/>
              </a:ext>
            </a:extLst>
          </p:cNvPr>
          <p:cNvSpPr>
            <a:spLocks noGrp="1"/>
          </p:cNvSpPr>
          <p:nvPr>
            <p:ph idx="1"/>
          </p:nvPr>
        </p:nvSpPr>
        <p:spPr/>
        <p:txBody>
          <a:bodyPr>
            <a:normAutofit fontScale="77500" lnSpcReduction="20000"/>
          </a:bodyPr>
          <a:lstStyle/>
          <a:p>
            <a:pPr marL="0" indent="0">
              <a:buNone/>
            </a:pPr>
            <a:r>
              <a:rPr lang="nl-NL" dirty="0"/>
              <a:t>I </a:t>
            </a:r>
            <a:r>
              <a:rPr lang="nl-NL" dirty="0" err="1"/>
              <a:t>read</a:t>
            </a:r>
            <a:r>
              <a:rPr lang="nl-NL" dirty="0"/>
              <a:t> </a:t>
            </a:r>
            <a:r>
              <a:rPr lang="nl-NL" dirty="0" err="1"/>
              <a:t>following</a:t>
            </a:r>
            <a:r>
              <a:rPr lang="nl-NL" dirty="0"/>
              <a:t> </a:t>
            </a:r>
            <a:r>
              <a:rPr lang="nl-NL" dirty="0" err="1"/>
              <a:t>things</a:t>
            </a:r>
            <a:r>
              <a:rPr lang="nl-NL" dirty="0"/>
              <a:t>:</a:t>
            </a: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Calibri" panose="020F0502020204030204" pitchFamily="34" charset="0"/>
              </a:rPr>
              <a:t>Fractional polarization as a probe of magnetic fields in the intra-cluster medium</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Calibri" panose="020F0502020204030204" pitchFamily="34" charset="0"/>
              </a:rPr>
              <a:t>Diffuse Radio Emission from Galaxy Clusters</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Calibri" panose="020F0502020204030204" pitchFamily="34" charset="0"/>
              </a:rPr>
              <a:t>The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MeerKAT</a:t>
            </a:r>
            <a:r>
              <a:rPr lang="en-US" sz="1800" dirty="0">
                <a:effectLst/>
                <a:latin typeface="Calibri" panose="020F0502020204030204" pitchFamily="34" charset="0"/>
                <a:ea typeface="Times New Roman" panose="02020603050405020304" pitchFamily="18" charset="0"/>
                <a:cs typeface="Calibri" panose="020F0502020204030204" pitchFamily="34" charset="0"/>
              </a:rPr>
              <a:t> Galaxy Cluster Legacy Survey</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Calibri" panose="020F0502020204030204" pitchFamily="34" charset="0"/>
              </a:rPr>
              <a:t>Magnetic Fields and Faraday Rotation in Clusters of Galaxies</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Calibri" panose="020F0502020204030204" pitchFamily="34" charset="0"/>
              </a:rPr>
              <a:t>Optical polarization of AGNs, Damien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Hutsemékers</a:t>
            </a:r>
            <a:r>
              <a:rPr lang="en-US" sz="1800" dirty="0">
                <a:effectLst/>
                <a:latin typeface="Calibri" panose="020F0502020204030204" pitchFamily="34" charset="0"/>
                <a:ea typeface="Times New Roman" panose="02020603050405020304" pitchFamily="18" charset="0"/>
                <a:cs typeface="Calibri" panose="020F0502020204030204" pitchFamily="34" charset="0"/>
              </a:rPr>
              <a:t>, (University of Liège, Belgium)</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Calibri" panose="020F0502020204030204" pitchFamily="34" charset="0"/>
              </a:rPr>
              <a:t>Non-thermal processes in cosmological simulations</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Calibri" panose="020F0502020204030204" pitchFamily="34" charset="0"/>
              </a:rPr>
              <a:t>Simulations of the Structure of Magnetic Fields in Galaxy Clusters - Forrest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Glines</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u="sng" dirty="0">
                <a:effectLst/>
                <a:latin typeface="Calibri" panose="020F0502020204030204" pitchFamily="34" charset="0"/>
                <a:ea typeface="Times New Roman" panose="02020603050405020304" pitchFamily="18" charset="0"/>
                <a:cs typeface="Calibri" panose="020F0502020204030204" pitchFamily="34" charset="0"/>
                <a:hlinkClick r:id="rId2">
                  <a:extLst>
                    <a:ext uri="{A12FA001-AC4F-418D-AE19-62706E023703}">
                      <ahyp:hlinkClr xmlns:ahyp="http://schemas.microsoft.com/office/drawing/2018/hyperlinkcolor" val="tx"/>
                    </a:ext>
                  </a:extLst>
                </a:hlinkClick>
              </a:rPr>
              <a:t>https://www.youtube.com/watch?v=lSPh3fEzK6Q</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Calibri" panose="020F0502020204030204" pitchFamily="34" charset="0"/>
              </a:rPr>
              <a:t>Magnetic Fields in Galaxy Clusters: A Radio Astronomer's Perspective - Chris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Riseley</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u="sng" dirty="0">
                <a:effectLst/>
                <a:latin typeface="Calibri" panose="020F0502020204030204" pitchFamily="34" charset="0"/>
                <a:ea typeface="Times New Roman" panose="02020603050405020304" pitchFamily="18" charset="0"/>
                <a:cs typeface="Calibri" panose="020F0502020204030204" pitchFamily="34" charset="0"/>
                <a:hlinkClick r:id="rId3">
                  <a:extLst>
                    <a:ext uri="{A12FA001-AC4F-418D-AE19-62706E023703}">
                      <ahyp:hlinkClr xmlns:ahyp="http://schemas.microsoft.com/office/drawing/2018/hyperlinkcolor" val="tx"/>
                    </a:ext>
                  </a:extLst>
                </a:hlinkClick>
              </a:rPr>
              <a:t>https://www.youtube.com/watch?v=K5Wqk3OUE9A&amp;t=232s</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Calibri" panose="020F0502020204030204" pitchFamily="34" charset="0"/>
              </a:rPr>
              <a:t>Dr. George Heald: Revealing cosmic magnetism with the Square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Kilometre</a:t>
            </a:r>
            <a:r>
              <a:rPr lang="en-US" sz="1800" dirty="0">
                <a:effectLst/>
                <a:latin typeface="Calibri" panose="020F0502020204030204" pitchFamily="34" charset="0"/>
                <a:ea typeface="Times New Roman" panose="02020603050405020304" pitchFamily="18" charset="0"/>
                <a:cs typeface="Calibri" panose="020F0502020204030204" pitchFamily="34" charset="0"/>
              </a:rPr>
              <a:t> Array and its pathfinders </a:t>
            </a:r>
            <a:r>
              <a:rPr lang="en-US" sz="1800" u="sng" dirty="0">
                <a:effectLst/>
                <a:latin typeface="Calibri" panose="020F0502020204030204" pitchFamily="34" charset="0"/>
                <a:ea typeface="Times New Roman" panose="02020603050405020304" pitchFamily="18" charset="0"/>
                <a:cs typeface="Calibri" panose="020F0502020204030204" pitchFamily="34" charset="0"/>
                <a:hlinkClick r:id="rId4">
                  <a:extLst>
                    <a:ext uri="{A12FA001-AC4F-418D-AE19-62706E023703}">
                      <ahyp:hlinkClr xmlns:ahyp="http://schemas.microsoft.com/office/drawing/2018/hyperlinkcolor" val="tx"/>
                    </a:ext>
                  </a:extLst>
                </a:hlinkClick>
              </a:rPr>
              <a:t>https://www.youtube.com/watch?v=2rv4uUDJsIE</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1.28 GHz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MeerKAT</a:t>
            </a:r>
            <a:r>
              <a:rPr lang="en-US" sz="1800" dirty="0">
                <a:effectLst/>
                <a:latin typeface="Calibri" panose="020F0502020204030204" pitchFamily="34" charset="0"/>
                <a:ea typeface="Calibri" panose="020F0502020204030204" pitchFamily="34" charset="0"/>
                <a:cs typeface="Times New Roman" panose="02020603050405020304" pitchFamily="18" charset="0"/>
              </a:rPr>
              <a:t> DEEP2 Image</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nl-NL" dirty="0"/>
          </a:p>
        </p:txBody>
      </p:sp>
    </p:spTree>
    <p:extLst>
      <p:ext uri="{BB962C8B-B14F-4D97-AF65-F5344CB8AC3E}">
        <p14:creationId xmlns:p14="http://schemas.microsoft.com/office/powerpoint/2010/main" val="2594777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3207AB-C075-46A6-BECF-56167E837C12}"/>
              </a:ext>
            </a:extLst>
          </p:cNvPr>
          <p:cNvSpPr>
            <a:spLocks noGrp="1"/>
          </p:cNvSpPr>
          <p:nvPr>
            <p:ph type="title"/>
          </p:nvPr>
        </p:nvSpPr>
        <p:spPr/>
        <p:txBody>
          <a:bodyPr/>
          <a:lstStyle/>
          <a:p>
            <a:r>
              <a:rPr lang="en-US" dirty="0"/>
              <a:t>Selecting AGNs and applying photometry (5)</a:t>
            </a:r>
            <a:endParaRPr lang="nl-NL" dirty="0"/>
          </a:p>
        </p:txBody>
      </p:sp>
      <p:sp>
        <p:nvSpPr>
          <p:cNvPr id="7" name="Tijdelijke aanduiding voor inhoud 6">
            <a:extLst>
              <a:ext uri="{FF2B5EF4-FFF2-40B4-BE49-F238E27FC236}">
                <a16:creationId xmlns:a16="http://schemas.microsoft.com/office/drawing/2014/main" id="{FEEE38A7-F291-49FE-8F9C-F2B32FB52AAE}"/>
              </a:ext>
            </a:extLst>
          </p:cNvPr>
          <p:cNvSpPr>
            <a:spLocks noGrp="1"/>
          </p:cNvSpPr>
          <p:nvPr>
            <p:ph idx="1"/>
          </p:nvPr>
        </p:nvSpPr>
        <p:spPr>
          <a:xfrm>
            <a:off x="838200" y="1534636"/>
            <a:ext cx="3550920" cy="4351338"/>
          </a:xfrm>
        </p:spPr>
        <p:txBody>
          <a:bodyPr>
            <a:normAutofit/>
          </a:bodyPr>
          <a:lstStyle/>
          <a:p>
            <a:r>
              <a:rPr lang="nl-NL" sz="2000" dirty="0"/>
              <a:t>We </a:t>
            </a:r>
            <a:r>
              <a:rPr lang="nl-NL" sz="2000" dirty="0" err="1"/>
              <a:t>also</a:t>
            </a:r>
            <a:r>
              <a:rPr lang="nl-NL" sz="2000" dirty="0"/>
              <a:t> </a:t>
            </a:r>
            <a:r>
              <a:rPr lang="nl-NL" sz="2000" dirty="0" err="1"/>
              <a:t>see</a:t>
            </a:r>
            <a:r>
              <a:rPr lang="nl-NL" sz="2000" dirty="0"/>
              <a:t> </a:t>
            </a:r>
            <a:r>
              <a:rPr lang="nl-NL" sz="2000" dirty="0" err="1"/>
              <a:t>that</a:t>
            </a:r>
            <a:r>
              <a:rPr lang="nl-NL" sz="2000" dirty="0"/>
              <a:t> in </a:t>
            </a:r>
            <a:r>
              <a:rPr lang="nl-NL" sz="2000" dirty="0" err="1"/>
              <a:t>the</a:t>
            </a:r>
            <a:r>
              <a:rPr lang="nl-NL" sz="2000" dirty="0"/>
              <a:t> </a:t>
            </a:r>
            <a:r>
              <a:rPr lang="nl-NL" sz="2000" dirty="0" err="1"/>
              <a:t>polarization</a:t>
            </a:r>
            <a:r>
              <a:rPr lang="nl-NL" sz="2000" dirty="0"/>
              <a:t> plot, we </a:t>
            </a:r>
            <a:r>
              <a:rPr lang="nl-NL" sz="2000" dirty="0" err="1"/>
              <a:t>see</a:t>
            </a:r>
            <a:r>
              <a:rPr lang="nl-NL" sz="2000" dirty="0"/>
              <a:t> </a:t>
            </a:r>
            <a:r>
              <a:rPr lang="nl-NL" sz="2000" dirty="0" err="1"/>
              <a:t>all</a:t>
            </a:r>
            <a:r>
              <a:rPr lang="nl-NL" sz="2000" dirty="0"/>
              <a:t> sources are </a:t>
            </a:r>
            <a:r>
              <a:rPr lang="nl-NL" sz="2000" dirty="0" err="1"/>
              <a:t>marked</a:t>
            </a:r>
            <a:r>
              <a:rPr lang="nl-NL" sz="2000" dirty="0"/>
              <a:t> </a:t>
            </a:r>
            <a:r>
              <a:rPr lang="nl-NL" sz="2000" dirty="0" err="1"/>
              <a:t>by</a:t>
            </a:r>
            <a:r>
              <a:rPr lang="nl-NL" sz="2000" dirty="0"/>
              <a:t> </a:t>
            </a:r>
            <a:r>
              <a:rPr lang="nl-NL" sz="2000" dirty="0" err="1"/>
              <a:t>the</a:t>
            </a:r>
            <a:r>
              <a:rPr lang="nl-NL" sz="2000" dirty="0"/>
              <a:t> Full </a:t>
            </a:r>
            <a:r>
              <a:rPr lang="nl-NL" sz="2000" dirty="0" err="1"/>
              <a:t>catalog</a:t>
            </a:r>
            <a:r>
              <a:rPr lang="nl-NL" sz="2000" dirty="0"/>
              <a:t> (=</a:t>
            </a:r>
            <a:r>
              <a:rPr lang="nl-NL" sz="2000" dirty="0" err="1"/>
              <a:t>pyBDSF</a:t>
            </a:r>
            <a:r>
              <a:rPr lang="nl-NL" sz="2000" dirty="0"/>
              <a:t> output)</a:t>
            </a:r>
          </a:p>
          <a:p>
            <a:r>
              <a:rPr lang="nl-NL" sz="2000" dirty="0" err="1">
                <a:sym typeface="Wingdings" panose="05000000000000000000" pitchFamily="2" charset="2"/>
              </a:rPr>
              <a:t>So</a:t>
            </a:r>
            <a:r>
              <a:rPr lang="nl-NL" sz="2000" dirty="0">
                <a:sym typeface="Wingdings" panose="05000000000000000000" pitchFamily="2" charset="2"/>
              </a:rPr>
              <a:t> we </a:t>
            </a:r>
            <a:r>
              <a:rPr lang="nl-NL" sz="2000" dirty="0" err="1">
                <a:sym typeface="Wingdings" panose="05000000000000000000" pitchFamily="2" charset="2"/>
              </a:rPr>
              <a:t>can</a:t>
            </a:r>
            <a:r>
              <a:rPr lang="nl-NL" sz="2000" dirty="0">
                <a:sym typeface="Wingdings" panose="05000000000000000000" pitchFamily="2" charset="2"/>
              </a:rPr>
              <a:t> </a:t>
            </a:r>
            <a:r>
              <a:rPr lang="nl-NL" sz="2000" dirty="0" err="1">
                <a:sym typeface="Wingdings" panose="05000000000000000000" pitchFamily="2" charset="2"/>
              </a:rPr>
              <a:t>use</a:t>
            </a:r>
            <a:r>
              <a:rPr lang="nl-NL" sz="2000" dirty="0">
                <a:sym typeface="Wingdings" panose="05000000000000000000" pitchFamily="2" charset="2"/>
              </a:rPr>
              <a:t> </a:t>
            </a:r>
            <a:r>
              <a:rPr lang="nl-NL" sz="2000" dirty="0" err="1">
                <a:sym typeface="Wingdings" panose="05000000000000000000" pitchFamily="2" charset="2"/>
              </a:rPr>
              <a:t>this</a:t>
            </a:r>
            <a:r>
              <a:rPr lang="nl-NL" sz="2000" dirty="0">
                <a:sym typeface="Wingdings" panose="05000000000000000000" pitchFamily="2" charset="2"/>
              </a:rPr>
              <a:t> Full </a:t>
            </a:r>
            <a:r>
              <a:rPr lang="nl-NL" sz="2000" dirty="0" err="1">
                <a:sym typeface="Wingdings" panose="05000000000000000000" pitchFamily="2" charset="2"/>
              </a:rPr>
              <a:t>catalog</a:t>
            </a:r>
            <a:r>
              <a:rPr lang="nl-NL" sz="2000" dirty="0">
                <a:sym typeface="Wingdings" panose="05000000000000000000" pitchFamily="2" charset="2"/>
              </a:rPr>
              <a:t> </a:t>
            </a:r>
            <a:r>
              <a:rPr lang="nl-NL" sz="2000" dirty="0" err="1">
                <a:sym typeface="Wingdings" panose="05000000000000000000" pitchFamily="2" charset="2"/>
              </a:rPr>
              <a:t>and</a:t>
            </a:r>
            <a:r>
              <a:rPr lang="nl-NL" sz="2000" dirty="0">
                <a:sym typeface="Wingdings" panose="05000000000000000000" pitchFamily="2" charset="2"/>
              </a:rPr>
              <a:t> check </a:t>
            </a:r>
            <a:r>
              <a:rPr lang="nl-NL" sz="2000" dirty="0" err="1">
                <a:sym typeface="Wingdings" panose="05000000000000000000" pitchFamily="2" charset="2"/>
              </a:rPr>
              <a:t>for</a:t>
            </a:r>
            <a:r>
              <a:rPr lang="nl-NL" sz="2000" dirty="0">
                <a:sym typeface="Wingdings" panose="05000000000000000000" pitchFamily="2" charset="2"/>
              </a:rPr>
              <a:t> </a:t>
            </a:r>
            <a:r>
              <a:rPr lang="nl-NL" sz="2000" dirty="0" err="1">
                <a:sym typeface="Wingdings" panose="05000000000000000000" pitchFamily="2" charset="2"/>
              </a:rPr>
              <a:t>ourselves</a:t>
            </a:r>
            <a:r>
              <a:rPr lang="nl-NL" sz="2000" dirty="0">
                <a:sym typeface="Wingdings" panose="05000000000000000000" pitchFamily="2" charset="2"/>
              </a:rPr>
              <a:t> </a:t>
            </a:r>
            <a:r>
              <a:rPr lang="nl-NL" sz="2000" dirty="0" err="1">
                <a:sym typeface="Wingdings" panose="05000000000000000000" pitchFamily="2" charset="2"/>
              </a:rPr>
              <a:t>which</a:t>
            </a:r>
            <a:r>
              <a:rPr lang="nl-NL" sz="2000" dirty="0">
                <a:sym typeface="Wingdings" panose="05000000000000000000" pitchFamily="2" charset="2"/>
              </a:rPr>
              <a:t> are sources </a:t>
            </a:r>
            <a:r>
              <a:rPr lang="nl-NL" sz="2000" dirty="0" err="1">
                <a:sym typeface="Wingdings" panose="05000000000000000000" pitchFamily="2" charset="2"/>
              </a:rPr>
              <a:t>that</a:t>
            </a:r>
            <a:r>
              <a:rPr lang="nl-NL" sz="2000" dirty="0">
                <a:sym typeface="Wingdings" panose="05000000000000000000" pitchFamily="2" charset="2"/>
              </a:rPr>
              <a:t> </a:t>
            </a:r>
            <a:r>
              <a:rPr lang="nl-NL" sz="2000" dirty="0" err="1">
                <a:sym typeface="Wingdings" panose="05000000000000000000" pitchFamily="2" charset="2"/>
              </a:rPr>
              <a:t>can</a:t>
            </a:r>
            <a:r>
              <a:rPr lang="nl-NL" sz="2000" dirty="0">
                <a:sym typeface="Wingdings" panose="05000000000000000000" pitchFamily="2" charset="2"/>
              </a:rPr>
              <a:t> </a:t>
            </a:r>
            <a:r>
              <a:rPr lang="nl-NL" sz="2000" dirty="0" err="1">
                <a:sym typeface="Wingdings" panose="05000000000000000000" pitchFamily="2" charset="2"/>
              </a:rPr>
              <a:t>be</a:t>
            </a:r>
            <a:r>
              <a:rPr lang="nl-NL" sz="2000" dirty="0">
                <a:sym typeface="Wingdings" panose="05000000000000000000" pitchFamily="2" charset="2"/>
              </a:rPr>
              <a:t> </a:t>
            </a:r>
            <a:r>
              <a:rPr lang="nl-NL" sz="2000" dirty="0" err="1">
                <a:sym typeface="Wingdings" panose="05000000000000000000" pitchFamily="2" charset="2"/>
              </a:rPr>
              <a:t>trusted</a:t>
            </a:r>
            <a:endParaRPr lang="nl-NL" sz="2000" dirty="0">
              <a:sym typeface="Wingdings" panose="05000000000000000000" pitchFamily="2" charset="2"/>
            </a:endParaRPr>
          </a:p>
        </p:txBody>
      </p:sp>
      <p:sp>
        <p:nvSpPr>
          <p:cNvPr id="8" name="Tekstvak 7">
            <a:extLst>
              <a:ext uri="{FF2B5EF4-FFF2-40B4-BE49-F238E27FC236}">
                <a16:creationId xmlns:a16="http://schemas.microsoft.com/office/drawing/2014/main" id="{A2DF76CF-87BE-4640-972B-DEAF42707A15}"/>
              </a:ext>
            </a:extLst>
          </p:cNvPr>
          <p:cNvSpPr txBox="1"/>
          <p:nvPr/>
        </p:nvSpPr>
        <p:spPr>
          <a:xfrm>
            <a:off x="6625651" y="5988460"/>
            <a:ext cx="3312030" cy="369332"/>
          </a:xfrm>
          <a:prstGeom prst="rect">
            <a:avLst/>
          </a:prstGeom>
          <a:noFill/>
        </p:spPr>
        <p:txBody>
          <a:bodyPr wrap="square" rtlCol="0">
            <a:spAutoFit/>
          </a:bodyPr>
          <a:lstStyle/>
          <a:p>
            <a:r>
              <a:rPr lang="nl-NL" dirty="0">
                <a:solidFill>
                  <a:srgbClr val="FF0000"/>
                </a:solidFill>
              </a:rPr>
              <a:t>Red:</a:t>
            </a:r>
            <a:r>
              <a:rPr lang="nl-NL" dirty="0"/>
              <a:t> </a:t>
            </a:r>
            <a:r>
              <a:rPr lang="nl-NL" dirty="0" err="1"/>
              <a:t>all</a:t>
            </a:r>
            <a:r>
              <a:rPr lang="nl-NL" dirty="0"/>
              <a:t> sources </a:t>
            </a:r>
            <a:r>
              <a:rPr lang="nl-NL" dirty="0" err="1"/>
              <a:t>from</a:t>
            </a:r>
            <a:r>
              <a:rPr lang="nl-NL" dirty="0"/>
              <a:t> full </a:t>
            </a:r>
            <a:r>
              <a:rPr lang="nl-NL" dirty="0" err="1"/>
              <a:t>catalog</a:t>
            </a:r>
            <a:endParaRPr lang="nl-NL" dirty="0"/>
          </a:p>
        </p:txBody>
      </p:sp>
      <p:pic>
        <p:nvPicPr>
          <p:cNvPr id="5" name="Afbeelding 4">
            <a:extLst>
              <a:ext uri="{FF2B5EF4-FFF2-40B4-BE49-F238E27FC236}">
                <a16:creationId xmlns:a16="http://schemas.microsoft.com/office/drawing/2014/main" id="{8FA81706-3316-4318-8264-C3A585B598EB}"/>
              </a:ext>
            </a:extLst>
          </p:cNvPr>
          <p:cNvPicPr>
            <a:picLocks noChangeAspect="1"/>
          </p:cNvPicPr>
          <p:nvPr/>
        </p:nvPicPr>
        <p:blipFill>
          <a:blip r:embed="rId2"/>
          <a:stretch>
            <a:fillRect/>
          </a:stretch>
        </p:blipFill>
        <p:spPr>
          <a:xfrm>
            <a:off x="5501640" y="1432150"/>
            <a:ext cx="5560052" cy="4556310"/>
          </a:xfrm>
          <a:prstGeom prst="rect">
            <a:avLst/>
          </a:prstGeom>
        </p:spPr>
      </p:pic>
    </p:spTree>
    <p:extLst>
      <p:ext uri="{BB962C8B-B14F-4D97-AF65-F5344CB8AC3E}">
        <p14:creationId xmlns:p14="http://schemas.microsoft.com/office/powerpoint/2010/main" val="1863456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3207AB-C075-46A6-BECF-56167E837C12}"/>
              </a:ext>
            </a:extLst>
          </p:cNvPr>
          <p:cNvSpPr>
            <a:spLocks noGrp="1"/>
          </p:cNvSpPr>
          <p:nvPr>
            <p:ph type="title"/>
          </p:nvPr>
        </p:nvSpPr>
        <p:spPr/>
        <p:txBody>
          <a:bodyPr/>
          <a:lstStyle/>
          <a:p>
            <a:r>
              <a:rPr lang="en-US" dirty="0"/>
              <a:t>Selecting AGNs and applying photometry (6)</a:t>
            </a:r>
            <a:endParaRPr lang="nl-NL" dirty="0"/>
          </a:p>
        </p:txBody>
      </p:sp>
      <p:sp>
        <p:nvSpPr>
          <p:cNvPr id="7" name="Tijdelijke aanduiding voor inhoud 6">
            <a:extLst>
              <a:ext uri="{FF2B5EF4-FFF2-40B4-BE49-F238E27FC236}">
                <a16:creationId xmlns:a16="http://schemas.microsoft.com/office/drawing/2014/main" id="{FEEE38A7-F291-49FE-8F9C-F2B32FB52AAE}"/>
              </a:ext>
            </a:extLst>
          </p:cNvPr>
          <p:cNvSpPr>
            <a:spLocks noGrp="1"/>
          </p:cNvSpPr>
          <p:nvPr>
            <p:ph idx="1"/>
          </p:nvPr>
        </p:nvSpPr>
        <p:spPr>
          <a:xfrm>
            <a:off x="838200" y="1534636"/>
            <a:ext cx="3550920" cy="4351338"/>
          </a:xfrm>
        </p:spPr>
        <p:txBody>
          <a:bodyPr>
            <a:normAutofit/>
          </a:bodyPr>
          <a:lstStyle/>
          <a:p>
            <a:r>
              <a:rPr lang="nl-NL" sz="2000" dirty="0" err="1"/>
              <a:t>Which</a:t>
            </a:r>
            <a:r>
              <a:rPr lang="nl-NL" sz="2000" dirty="0"/>
              <a:t> sources match Eriks sources?</a:t>
            </a:r>
          </a:p>
          <a:p>
            <a:r>
              <a:rPr lang="nl-NL" sz="2000" dirty="0"/>
              <a:t>In </a:t>
            </a:r>
            <a:r>
              <a:rPr lang="nl-NL" sz="2000" dirty="0" err="1"/>
              <a:t>Abell</a:t>
            </a:r>
            <a:r>
              <a:rPr lang="nl-NL" sz="2000" dirty="0"/>
              <a:t> 85, Erik had 18 sources. </a:t>
            </a:r>
            <a:r>
              <a:rPr lang="nl-NL" sz="2000" dirty="0" err="1"/>
              <a:t>All</a:t>
            </a:r>
            <a:r>
              <a:rPr lang="nl-NL" sz="2000" dirty="0"/>
              <a:t> of </a:t>
            </a:r>
            <a:r>
              <a:rPr lang="nl-NL" sz="2000" dirty="0" err="1"/>
              <a:t>them</a:t>
            </a:r>
            <a:r>
              <a:rPr lang="nl-NL" sz="2000" dirty="0"/>
              <a:t> </a:t>
            </a:r>
            <a:r>
              <a:rPr lang="nl-NL" sz="2000" dirty="0" err="1"/>
              <a:t>were</a:t>
            </a:r>
            <a:r>
              <a:rPr lang="nl-NL" sz="2000" dirty="0"/>
              <a:t> </a:t>
            </a:r>
            <a:r>
              <a:rPr lang="nl-NL" sz="2000" dirty="0" err="1"/>
              <a:t>detected</a:t>
            </a:r>
            <a:r>
              <a:rPr lang="nl-NL" sz="2000" dirty="0"/>
              <a:t> </a:t>
            </a:r>
            <a:r>
              <a:rPr lang="nl-NL" sz="2000" dirty="0" err="1"/>
              <a:t>by</a:t>
            </a:r>
            <a:r>
              <a:rPr lang="nl-NL" sz="2000" dirty="0"/>
              <a:t> Meerkat </a:t>
            </a:r>
            <a:r>
              <a:rPr lang="nl-NL" sz="2000" dirty="0" err="1"/>
              <a:t>with</a:t>
            </a:r>
            <a:r>
              <a:rPr lang="nl-NL" sz="2000" dirty="0"/>
              <a:t> high SNR </a:t>
            </a:r>
            <a:r>
              <a:rPr lang="nl-NL" sz="2000" dirty="0" err="1"/>
              <a:t>and</a:t>
            </a:r>
            <a:r>
              <a:rPr lang="nl-NL" sz="2000" dirty="0"/>
              <a:t> are present in full </a:t>
            </a:r>
            <a:r>
              <a:rPr lang="nl-NL" sz="2000" dirty="0" err="1"/>
              <a:t>catalog</a:t>
            </a:r>
            <a:r>
              <a:rPr lang="nl-NL" sz="2000" dirty="0"/>
              <a:t>.</a:t>
            </a:r>
          </a:p>
          <a:p>
            <a:r>
              <a:rPr lang="nl-NL" sz="2000" dirty="0"/>
              <a:t>Point sources match </a:t>
            </a:r>
            <a:r>
              <a:rPr lang="nl-NL" sz="2000" dirty="0" err="1"/>
              <a:t>very</a:t>
            </a:r>
            <a:r>
              <a:rPr lang="nl-NL" sz="2000" dirty="0"/>
              <a:t> close in </a:t>
            </a:r>
            <a:r>
              <a:rPr lang="nl-NL" sz="2000" dirty="0" err="1"/>
              <a:t>position</a:t>
            </a:r>
            <a:r>
              <a:rPr lang="nl-NL" sz="2000" dirty="0"/>
              <a:t> of </a:t>
            </a:r>
            <a:r>
              <a:rPr lang="nl-NL" sz="2000" dirty="0" err="1"/>
              <a:t>detection</a:t>
            </a:r>
            <a:r>
              <a:rPr lang="nl-NL" sz="2000" dirty="0"/>
              <a:t> (</a:t>
            </a:r>
            <a:r>
              <a:rPr lang="nl-NL" sz="2000" dirty="0" err="1"/>
              <a:t>see</a:t>
            </a:r>
            <a:r>
              <a:rPr lang="nl-NL" sz="2000" dirty="0"/>
              <a:t> </a:t>
            </a:r>
            <a:r>
              <a:rPr lang="nl-NL" sz="2000" dirty="0" err="1"/>
              <a:t>two</a:t>
            </a:r>
            <a:r>
              <a:rPr lang="nl-NL" sz="2000" dirty="0"/>
              <a:t> </a:t>
            </a:r>
            <a:r>
              <a:rPr lang="nl-NL" sz="2000" dirty="0" err="1"/>
              <a:t>upper</a:t>
            </a:r>
            <a:r>
              <a:rPr lang="nl-NL" sz="2000" dirty="0"/>
              <a:t> screenshots)</a:t>
            </a:r>
          </a:p>
          <a:p>
            <a:r>
              <a:rPr lang="nl-NL" sz="2000" dirty="0"/>
              <a:t>BUT: </a:t>
            </a:r>
            <a:r>
              <a:rPr lang="nl-NL" sz="2000" dirty="0" err="1"/>
              <a:t>Where</a:t>
            </a:r>
            <a:r>
              <a:rPr lang="nl-NL" sz="2000" dirty="0"/>
              <a:t> Erik </a:t>
            </a:r>
            <a:r>
              <a:rPr lang="nl-NL" sz="2000" dirty="0" err="1"/>
              <a:t>selected</a:t>
            </a:r>
            <a:r>
              <a:rPr lang="nl-NL" sz="2000" dirty="0"/>
              <a:t> multiple sources, </a:t>
            </a:r>
            <a:r>
              <a:rPr lang="nl-NL" sz="2000" dirty="0" err="1"/>
              <a:t>the</a:t>
            </a:r>
            <a:r>
              <a:rPr lang="nl-NL" sz="2000" dirty="0"/>
              <a:t> full </a:t>
            </a:r>
            <a:r>
              <a:rPr lang="nl-NL" sz="2000" dirty="0" err="1"/>
              <a:t>catalog</a:t>
            </a:r>
            <a:r>
              <a:rPr lang="nl-NL" sz="2000" dirty="0"/>
              <a:t> </a:t>
            </a:r>
            <a:r>
              <a:rPr lang="nl-NL" sz="2000" dirty="0" err="1"/>
              <a:t>indicates</a:t>
            </a:r>
            <a:r>
              <a:rPr lang="nl-NL" sz="2000" dirty="0"/>
              <a:t> multiple sources as </a:t>
            </a:r>
            <a:r>
              <a:rPr lang="nl-NL" sz="2000" dirty="0" err="1"/>
              <a:t>one</a:t>
            </a:r>
            <a:r>
              <a:rPr lang="nl-NL" sz="2000" dirty="0"/>
              <a:t> single source.</a:t>
            </a:r>
          </a:p>
        </p:txBody>
      </p:sp>
      <p:sp>
        <p:nvSpPr>
          <p:cNvPr id="8" name="Tekstvak 7">
            <a:extLst>
              <a:ext uri="{FF2B5EF4-FFF2-40B4-BE49-F238E27FC236}">
                <a16:creationId xmlns:a16="http://schemas.microsoft.com/office/drawing/2014/main" id="{A2DF76CF-87BE-4640-972B-DEAF42707A15}"/>
              </a:ext>
            </a:extLst>
          </p:cNvPr>
          <p:cNvSpPr txBox="1"/>
          <p:nvPr/>
        </p:nvSpPr>
        <p:spPr>
          <a:xfrm>
            <a:off x="5961589" y="6087520"/>
            <a:ext cx="4818655" cy="646331"/>
          </a:xfrm>
          <a:prstGeom prst="rect">
            <a:avLst/>
          </a:prstGeom>
          <a:noFill/>
        </p:spPr>
        <p:txBody>
          <a:bodyPr wrap="square" rtlCol="0">
            <a:spAutoFit/>
          </a:bodyPr>
          <a:lstStyle/>
          <a:p>
            <a:r>
              <a:rPr lang="nl-NL" dirty="0">
                <a:solidFill>
                  <a:srgbClr val="0070C0"/>
                </a:solidFill>
              </a:rPr>
              <a:t>Blue: </a:t>
            </a:r>
            <a:r>
              <a:rPr lang="nl-NL" dirty="0" err="1"/>
              <a:t>all</a:t>
            </a:r>
            <a:r>
              <a:rPr lang="nl-NL" dirty="0"/>
              <a:t> sources </a:t>
            </a:r>
            <a:r>
              <a:rPr lang="nl-NL" dirty="0" err="1"/>
              <a:t>from</a:t>
            </a:r>
            <a:r>
              <a:rPr lang="nl-NL" dirty="0"/>
              <a:t> full </a:t>
            </a:r>
            <a:r>
              <a:rPr lang="nl-NL" dirty="0" err="1"/>
              <a:t>catalog</a:t>
            </a:r>
            <a:r>
              <a:rPr lang="nl-NL" dirty="0"/>
              <a:t>, </a:t>
            </a:r>
            <a:r>
              <a:rPr lang="nl-NL" dirty="0">
                <a:solidFill>
                  <a:srgbClr val="FF0000"/>
                </a:solidFill>
              </a:rPr>
              <a:t>Red: </a:t>
            </a:r>
            <a:r>
              <a:rPr lang="nl-NL" dirty="0" err="1"/>
              <a:t>Erik’s</a:t>
            </a:r>
            <a:r>
              <a:rPr lang="nl-NL" dirty="0"/>
              <a:t> </a:t>
            </a:r>
            <a:r>
              <a:rPr lang="nl-NL" dirty="0" err="1"/>
              <a:t>selection</a:t>
            </a:r>
            <a:r>
              <a:rPr lang="nl-NL" dirty="0"/>
              <a:t> </a:t>
            </a:r>
            <a:r>
              <a:rPr lang="nl-NL" dirty="0" err="1"/>
              <a:t>from</a:t>
            </a:r>
            <a:r>
              <a:rPr lang="nl-NL" dirty="0"/>
              <a:t> VLA</a:t>
            </a:r>
          </a:p>
        </p:txBody>
      </p:sp>
      <p:pic>
        <p:nvPicPr>
          <p:cNvPr id="4" name="Afbeelding 3">
            <a:extLst>
              <a:ext uri="{FF2B5EF4-FFF2-40B4-BE49-F238E27FC236}">
                <a16:creationId xmlns:a16="http://schemas.microsoft.com/office/drawing/2014/main" id="{C6613886-6F23-4FE2-A83E-AC63D481A50B}"/>
              </a:ext>
            </a:extLst>
          </p:cNvPr>
          <p:cNvPicPr>
            <a:picLocks noChangeAspect="1"/>
          </p:cNvPicPr>
          <p:nvPr/>
        </p:nvPicPr>
        <p:blipFill>
          <a:blip r:embed="rId2"/>
          <a:stretch>
            <a:fillRect/>
          </a:stretch>
        </p:blipFill>
        <p:spPr>
          <a:xfrm>
            <a:off x="5865495" y="1366996"/>
            <a:ext cx="2505422" cy="1797368"/>
          </a:xfrm>
          <a:prstGeom prst="rect">
            <a:avLst/>
          </a:prstGeom>
        </p:spPr>
      </p:pic>
      <p:pic>
        <p:nvPicPr>
          <p:cNvPr id="9" name="Afbeelding 8">
            <a:extLst>
              <a:ext uri="{FF2B5EF4-FFF2-40B4-BE49-F238E27FC236}">
                <a16:creationId xmlns:a16="http://schemas.microsoft.com/office/drawing/2014/main" id="{BA7D0061-5ABA-4EC9-8323-AFFAFB49AE49}"/>
              </a:ext>
            </a:extLst>
          </p:cNvPr>
          <p:cNvPicPr>
            <a:picLocks noChangeAspect="1"/>
          </p:cNvPicPr>
          <p:nvPr/>
        </p:nvPicPr>
        <p:blipFill>
          <a:blip r:embed="rId3"/>
          <a:stretch>
            <a:fillRect/>
          </a:stretch>
        </p:blipFill>
        <p:spPr>
          <a:xfrm>
            <a:off x="6281399" y="2689881"/>
            <a:ext cx="4002403" cy="3196093"/>
          </a:xfrm>
          <a:prstGeom prst="rect">
            <a:avLst/>
          </a:prstGeom>
        </p:spPr>
      </p:pic>
      <p:pic>
        <p:nvPicPr>
          <p:cNvPr id="11" name="Afbeelding 10">
            <a:extLst>
              <a:ext uri="{FF2B5EF4-FFF2-40B4-BE49-F238E27FC236}">
                <a16:creationId xmlns:a16="http://schemas.microsoft.com/office/drawing/2014/main" id="{9B05C271-A7C1-4CDD-ADB2-422BCD98122F}"/>
              </a:ext>
            </a:extLst>
          </p:cNvPr>
          <p:cNvPicPr>
            <a:picLocks noChangeAspect="1"/>
          </p:cNvPicPr>
          <p:nvPr/>
        </p:nvPicPr>
        <p:blipFill>
          <a:blip r:embed="rId4"/>
          <a:stretch>
            <a:fillRect/>
          </a:stretch>
        </p:blipFill>
        <p:spPr>
          <a:xfrm>
            <a:off x="8884582" y="1462969"/>
            <a:ext cx="1867237" cy="1701396"/>
          </a:xfrm>
          <a:prstGeom prst="rect">
            <a:avLst/>
          </a:prstGeom>
        </p:spPr>
      </p:pic>
    </p:spTree>
    <p:extLst>
      <p:ext uri="{BB962C8B-B14F-4D97-AF65-F5344CB8AC3E}">
        <p14:creationId xmlns:p14="http://schemas.microsoft.com/office/powerpoint/2010/main" val="31346728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3207AB-C075-46A6-BECF-56167E837C12}"/>
              </a:ext>
            </a:extLst>
          </p:cNvPr>
          <p:cNvSpPr>
            <a:spLocks noGrp="1"/>
          </p:cNvSpPr>
          <p:nvPr>
            <p:ph type="title"/>
          </p:nvPr>
        </p:nvSpPr>
        <p:spPr/>
        <p:txBody>
          <a:bodyPr/>
          <a:lstStyle/>
          <a:p>
            <a:r>
              <a:rPr lang="en-US" dirty="0"/>
              <a:t>Selecting AGNs and applying photometry (7)</a:t>
            </a:r>
            <a:endParaRPr lang="nl-NL" dirty="0"/>
          </a:p>
        </p:txBody>
      </p:sp>
      <p:sp>
        <p:nvSpPr>
          <p:cNvPr id="7" name="Tijdelijke aanduiding voor inhoud 6">
            <a:extLst>
              <a:ext uri="{FF2B5EF4-FFF2-40B4-BE49-F238E27FC236}">
                <a16:creationId xmlns:a16="http://schemas.microsoft.com/office/drawing/2014/main" id="{FEEE38A7-F291-49FE-8F9C-F2B32FB52AAE}"/>
              </a:ext>
            </a:extLst>
          </p:cNvPr>
          <p:cNvSpPr>
            <a:spLocks noGrp="1"/>
          </p:cNvSpPr>
          <p:nvPr>
            <p:ph idx="1"/>
          </p:nvPr>
        </p:nvSpPr>
        <p:spPr>
          <a:xfrm>
            <a:off x="838200" y="1498511"/>
            <a:ext cx="4252842" cy="4351338"/>
          </a:xfrm>
        </p:spPr>
        <p:txBody>
          <a:bodyPr>
            <a:normAutofit/>
          </a:bodyPr>
          <a:lstStyle/>
          <a:p>
            <a:r>
              <a:rPr lang="nl-NL" sz="2000" dirty="0"/>
              <a:t>In </a:t>
            </a:r>
            <a:r>
              <a:rPr lang="nl-NL" sz="2000" dirty="0" err="1"/>
              <a:t>the</a:t>
            </a:r>
            <a:r>
              <a:rPr lang="nl-NL" sz="2000" dirty="0"/>
              <a:t> full </a:t>
            </a:r>
            <a:r>
              <a:rPr lang="nl-NL" sz="2000" dirty="0" err="1"/>
              <a:t>catalog</a:t>
            </a:r>
            <a:r>
              <a:rPr lang="nl-NL" sz="2000" dirty="0"/>
              <a:t>, </a:t>
            </a:r>
            <a:r>
              <a:rPr lang="nl-NL" sz="2000" dirty="0" err="1"/>
              <a:t>it</a:t>
            </a:r>
            <a:r>
              <a:rPr lang="nl-NL" sz="2000" dirty="0"/>
              <a:t> is </a:t>
            </a:r>
            <a:r>
              <a:rPr lang="nl-NL" sz="2000" dirty="0" err="1"/>
              <a:t>indicated</a:t>
            </a:r>
            <a:r>
              <a:rPr lang="nl-NL" sz="2000" dirty="0"/>
              <a:t> </a:t>
            </a:r>
            <a:r>
              <a:rPr lang="nl-NL" sz="2000" dirty="0" err="1"/>
              <a:t>that</a:t>
            </a:r>
            <a:r>
              <a:rPr lang="nl-NL" sz="2000" dirty="0"/>
              <a:t> </a:t>
            </a:r>
            <a:r>
              <a:rPr lang="nl-NL" sz="2000" dirty="0" err="1"/>
              <a:t>it</a:t>
            </a:r>
            <a:r>
              <a:rPr lang="nl-NL" sz="2000" dirty="0"/>
              <a:t> </a:t>
            </a:r>
            <a:r>
              <a:rPr lang="nl-NL" sz="2000" dirty="0" err="1"/>
              <a:t>consists</a:t>
            </a:r>
            <a:r>
              <a:rPr lang="nl-NL" sz="2000" dirty="0"/>
              <a:t> of multiple </a:t>
            </a:r>
            <a:r>
              <a:rPr lang="nl-NL" sz="2000" dirty="0" err="1"/>
              <a:t>gaussians</a:t>
            </a:r>
            <a:r>
              <a:rPr lang="nl-NL" sz="2000" dirty="0"/>
              <a:t> </a:t>
            </a:r>
            <a:r>
              <a:rPr lang="nl-NL" sz="2000" dirty="0" err="1"/>
              <a:t>instead</a:t>
            </a:r>
            <a:r>
              <a:rPr lang="nl-NL" sz="2000" dirty="0"/>
              <a:t> of </a:t>
            </a:r>
            <a:r>
              <a:rPr lang="nl-NL" sz="2000" dirty="0" err="1"/>
              <a:t>only</a:t>
            </a:r>
            <a:r>
              <a:rPr lang="nl-NL" sz="2000" dirty="0"/>
              <a:t> a single point source </a:t>
            </a:r>
            <a:r>
              <a:rPr lang="nl-NL" sz="2000" dirty="0" err="1"/>
              <a:t>using</a:t>
            </a:r>
            <a:r>
              <a:rPr lang="nl-NL" sz="2000" dirty="0"/>
              <a:t> </a:t>
            </a:r>
            <a:r>
              <a:rPr lang="nl-NL" sz="2000" dirty="0" err="1"/>
              <a:t>the</a:t>
            </a:r>
            <a:r>
              <a:rPr lang="nl-NL" sz="2000" dirty="0"/>
              <a:t> type </a:t>
            </a:r>
            <a:r>
              <a:rPr lang="nl-NL" sz="2000" dirty="0" err="1"/>
              <a:t>‘S</a:t>
            </a:r>
            <a:r>
              <a:rPr lang="nl-NL" sz="2000" dirty="0"/>
              <a:t>’ </a:t>
            </a:r>
            <a:r>
              <a:rPr lang="nl-NL" sz="2000" dirty="0" err="1"/>
              <a:t>for</a:t>
            </a:r>
            <a:r>
              <a:rPr lang="nl-NL" sz="2000" dirty="0"/>
              <a:t> single, ‘C’ </a:t>
            </a:r>
            <a:r>
              <a:rPr lang="nl-NL" sz="2000" dirty="0" err="1"/>
              <a:t>for</a:t>
            </a:r>
            <a:r>
              <a:rPr lang="nl-NL" sz="2000" dirty="0"/>
              <a:t> a single </a:t>
            </a:r>
            <a:r>
              <a:rPr lang="nl-NL" sz="2000" dirty="0" err="1"/>
              <a:t>gaussian</a:t>
            </a:r>
            <a:r>
              <a:rPr lang="nl-NL" sz="2000" dirty="0"/>
              <a:t> part of a </a:t>
            </a:r>
            <a:r>
              <a:rPr lang="nl-NL" sz="2000" dirty="0" err="1"/>
              <a:t>bigger</a:t>
            </a:r>
            <a:r>
              <a:rPr lang="nl-NL" sz="2000" dirty="0"/>
              <a:t> “</a:t>
            </a:r>
            <a:r>
              <a:rPr lang="nl-NL" sz="2000" dirty="0" err="1"/>
              <a:t>island</a:t>
            </a:r>
            <a:r>
              <a:rPr lang="nl-NL" sz="2000" dirty="0"/>
              <a:t>”, </a:t>
            </a:r>
            <a:r>
              <a:rPr lang="nl-NL" sz="2000" dirty="0" err="1"/>
              <a:t>‘M</a:t>
            </a:r>
            <a:r>
              <a:rPr lang="nl-NL" sz="2000" dirty="0"/>
              <a:t>’ </a:t>
            </a:r>
            <a:r>
              <a:rPr lang="nl-NL" sz="2000" dirty="0" err="1"/>
              <a:t>for</a:t>
            </a:r>
            <a:r>
              <a:rPr lang="nl-NL" sz="2000" dirty="0"/>
              <a:t> multiple </a:t>
            </a:r>
            <a:r>
              <a:rPr lang="nl-NL" sz="2000" dirty="0" err="1"/>
              <a:t>gaussians</a:t>
            </a:r>
            <a:r>
              <a:rPr lang="nl-NL" sz="2000" dirty="0"/>
              <a:t>.</a:t>
            </a:r>
          </a:p>
        </p:txBody>
      </p:sp>
      <p:sp>
        <p:nvSpPr>
          <p:cNvPr id="8" name="Tekstvak 7">
            <a:extLst>
              <a:ext uri="{FF2B5EF4-FFF2-40B4-BE49-F238E27FC236}">
                <a16:creationId xmlns:a16="http://schemas.microsoft.com/office/drawing/2014/main" id="{A2DF76CF-87BE-4640-972B-DEAF42707A15}"/>
              </a:ext>
            </a:extLst>
          </p:cNvPr>
          <p:cNvSpPr txBox="1"/>
          <p:nvPr/>
        </p:nvSpPr>
        <p:spPr>
          <a:xfrm>
            <a:off x="5541624" y="5657671"/>
            <a:ext cx="6097408" cy="1200329"/>
          </a:xfrm>
          <a:prstGeom prst="rect">
            <a:avLst/>
          </a:prstGeom>
          <a:noFill/>
        </p:spPr>
        <p:txBody>
          <a:bodyPr wrap="square" rtlCol="0">
            <a:spAutoFit/>
          </a:bodyPr>
          <a:lstStyle/>
          <a:p>
            <a:r>
              <a:rPr lang="nl-NL" dirty="0">
                <a:solidFill>
                  <a:srgbClr val="0070C0"/>
                </a:solidFill>
              </a:rPr>
              <a:t>Blue: </a:t>
            </a:r>
            <a:r>
              <a:rPr lang="nl-NL" dirty="0" err="1"/>
              <a:t>‘S</a:t>
            </a:r>
            <a:r>
              <a:rPr lang="nl-NL" dirty="0"/>
              <a:t>’ sources </a:t>
            </a:r>
            <a:r>
              <a:rPr lang="nl-NL" dirty="0" err="1"/>
              <a:t>from</a:t>
            </a:r>
            <a:r>
              <a:rPr lang="nl-NL" dirty="0"/>
              <a:t> full </a:t>
            </a:r>
            <a:r>
              <a:rPr lang="nl-NL" dirty="0" err="1"/>
              <a:t>catalog</a:t>
            </a:r>
            <a:endParaRPr lang="nl-NL" dirty="0"/>
          </a:p>
          <a:p>
            <a:r>
              <a:rPr lang="nl-NL" dirty="0">
                <a:solidFill>
                  <a:srgbClr val="00B050"/>
                </a:solidFill>
              </a:rPr>
              <a:t>Green:</a:t>
            </a:r>
            <a:r>
              <a:rPr lang="nl-NL" dirty="0">
                <a:solidFill>
                  <a:srgbClr val="0070C0"/>
                </a:solidFill>
              </a:rPr>
              <a:t> </a:t>
            </a:r>
            <a:r>
              <a:rPr lang="nl-NL" dirty="0"/>
              <a:t>‘C’ sources </a:t>
            </a:r>
            <a:r>
              <a:rPr lang="nl-NL" dirty="0" err="1"/>
              <a:t>from</a:t>
            </a:r>
            <a:r>
              <a:rPr lang="nl-NL" dirty="0"/>
              <a:t> full </a:t>
            </a:r>
            <a:r>
              <a:rPr lang="nl-NL" dirty="0" err="1"/>
              <a:t>catalog</a:t>
            </a:r>
            <a:endParaRPr lang="nl-NL" dirty="0"/>
          </a:p>
          <a:p>
            <a:r>
              <a:rPr lang="nl-NL" dirty="0">
                <a:solidFill>
                  <a:srgbClr val="FFC000"/>
                </a:solidFill>
              </a:rPr>
              <a:t>Orange:</a:t>
            </a:r>
            <a:r>
              <a:rPr lang="nl-NL" dirty="0">
                <a:solidFill>
                  <a:srgbClr val="0070C0"/>
                </a:solidFill>
              </a:rPr>
              <a:t> </a:t>
            </a:r>
            <a:r>
              <a:rPr lang="nl-NL" dirty="0" err="1"/>
              <a:t>‘M</a:t>
            </a:r>
            <a:r>
              <a:rPr lang="nl-NL" dirty="0"/>
              <a:t>’ sources </a:t>
            </a:r>
            <a:r>
              <a:rPr lang="nl-NL" dirty="0" err="1"/>
              <a:t>from</a:t>
            </a:r>
            <a:r>
              <a:rPr lang="nl-NL" dirty="0"/>
              <a:t> full </a:t>
            </a:r>
            <a:r>
              <a:rPr lang="nl-NL" dirty="0" err="1"/>
              <a:t>catalog</a:t>
            </a:r>
            <a:endParaRPr lang="nl-NL" dirty="0"/>
          </a:p>
          <a:p>
            <a:r>
              <a:rPr lang="nl-NL" dirty="0">
                <a:solidFill>
                  <a:srgbClr val="FF0000"/>
                </a:solidFill>
              </a:rPr>
              <a:t>Red: </a:t>
            </a:r>
            <a:r>
              <a:rPr lang="nl-NL" dirty="0" err="1"/>
              <a:t>Erik’s</a:t>
            </a:r>
            <a:r>
              <a:rPr lang="nl-NL" dirty="0"/>
              <a:t> </a:t>
            </a:r>
            <a:r>
              <a:rPr lang="nl-NL" dirty="0" err="1"/>
              <a:t>selection</a:t>
            </a:r>
            <a:r>
              <a:rPr lang="nl-NL" dirty="0"/>
              <a:t> </a:t>
            </a:r>
            <a:r>
              <a:rPr lang="nl-NL" dirty="0" err="1"/>
              <a:t>from</a:t>
            </a:r>
            <a:r>
              <a:rPr lang="nl-NL" dirty="0"/>
              <a:t> VLA</a:t>
            </a:r>
          </a:p>
        </p:txBody>
      </p:sp>
      <p:pic>
        <p:nvPicPr>
          <p:cNvPr id="5" name="Afbeelding 4">
            <a:extLst>
              <a:ext uri="{FF2B5EF4-FFF2-40B4-BE49-F238E27FC236}">
                <a16:creationId xmlns:a16="http://schemas.microsoft.com/office/drawing/2014/main" id="{E708AD16-A58F-4D1C-8C2E-AC6304AA914A}"/>
              </a:ext>
            </a:extLst>
          </p:cNvPr>
          <p:cNvPicPr>
            <a:picLocks noChangeAspect="1"/>
          </p:cNvPicPr>
          <p:nvPr/>
        </p:nvPicPr>
        <p:blipFill>
          <a:blip r:embed="rId2"/>
          <a:stretch>
            <a:fillRect/>
          </a:stretch>
        </p:blipFill>
        <p:spPr>
          <a:xfrm>
            <a:off x="5091042" y="1423511"/>
            <a:ext cx="6201186" cy="4177189"/>
          </a:xfrm>
          <a:prstGeom prst="rect">
            <a:avLst/>
          </a:prstGeom>
        </p:spPr>
      </p:pic>
    </p:spTree>
    <p:extLst>
      <p:ext uri="{BB962C8B-B14F-4D97-AF65-F5344CB8AC3E}">
        <p14:creationId xmlns:p14="http://schemas.microsoft.com/office/powerpoint/2010/main" val="2333928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3207AB-C075-46A6-BECF-56167E837C12}"/>
              </a:ext>
            </a:extLst>
          </p:cNvPr>
          <p:cNvSpPr>
            <a:spLocks noGrp="1"/>
          </p:cNvSpPr>
          <p:nvPr>
            <p:ph type="title"/>
          </p:nvPr>
        </p:nvSpPr>
        <p:spPr/>
        <p:txBody>
          <a:bodyPr/>
          <a:lstStyle/>
          <a:p>
            <a:r>
              <a:rPr lang="en-US" dirty="0"/>
              <a:t>Selecting AGNs and applying photometry (8)</a:t>
            </a:r>
            <a:endParaRPr lang="nl-NL" dirty="0"/>
          </a:p>
        </p:txBody>
      </p:sp>
      <p:sp>
        <p:nvSpPr>
          <p:cNvPr id="7" name="Tijdelijke aanduiding voor inhoud 6">
            <a:extLst>
              <a:ext uri="{FF2B5EF4-FFF2-40B4-BE49-F238E27FC236}">
                <a16:creationId xmlns:a16="http://schemas.microsoft.com/office/drawing/2014/main" id="{FEEE38A7-F291-49FE-8F9C-F2B32FB52AAE}"/>
              </a:ext>
            </a:extLst>
          </p:cNvPr>
          <p:cNvSpPr>
            <a:spLocks noGrp="1"/>
          </p:cNvSpPr>
          <p:nvPr>
            <p:ph idx="1"/>
          </p:nvPr>
        </p:nvSpPr>
        <p:spPr>
          <a:xfrm>
            <a:off x="838200" y="1498510"/>
            <a:ext cx="4589478" cy="5120403"/>
          </a:xfrm>
        </p:spPr>
        <p:txBody>
          <a:bodyPr>
            <a:normAutofit lnSpcReduction="10000"/>
          </a:bodyPr>
          <a:lstStyle/>
          <a:p>
            <a:r>
              <a:rPr lang="nl-NL" sz="2000" dirty="0"/>
              <a:t>We </a:t>
            </a:r>
            <a:r>
              <a:rPr lang="nl-NL" sz="2000" dirty="0" err="1"/>
              <a:t>will</a:t>
            </a:r>
            <a:r>
              <a:rPr lang="nl-NL" sz="2000" dirty="0"/>
              <a:t> </a:t>
            </a:r>
            <a:r>
              <a:rPr lang="nl-NL" sz="2000" dirty="0" err="1"/>
              <a:t>need</a:t>
            </a:r>
            <a:r>
              <a:rPr lang="nl-NL" sz="2000" dirty="0"/>
              <a:t> </a:t>
            </a:r>
            <a:r>
              <a:rPr lang="nl-NL" sz="2000" dirty="0" err="1"/>
              <a:t>to</a:t>
            </a:r>
            <a:r>
              <a:rPr lang="nl-NL" sz="2000" dirty="0"/>
              <a:t> select </a:t>
            </a:r>
            <a:r>
              <a:rPr lang="nl-NL" sz="2000" dirty="0" err="1"/>
              <a:t>ourselves</a:t>
            </a:r>
            <a:r>
              <a:rPr lang="nl-NL" sz="2000" dirty="0"/>
              <a:t> in </a:t>
            </a:r>
            <a:r>
              <a:rPr lang="nl-NL" sz="2000" dirty="0" err="1"/>
              <a:t>the</a:t>
            </a:r>
            <a:r>
              <a:rPr lang="nl-NL" sz="2000" dirty="0"/>
              <a:t> </a:t>
            </a:r>
            <a:r>
              <a:rPr lang="nl-NL" sz="2000" dirty="0" err="1"/>
              <a:t>linear</a:t>
            </a:r>
            <a:r>
              <a:rPr lang="nl-NL" sz="2000" dirty="0"/>
              <a:t> </a:t>
            </a:r>
            <a:r>
              <a:rPr lang="nl-NL" sz="2000" dirty="0" err="1"/>
              <a:t>polarization</a:t>
            </a:r>
            <a:r>
              <a:rPr lang="nl-NL" sz="2000" dirty="0"/>
              <a:t> plot.</a:t>
            </a:r>
          </a:p>
          <a:p>
            <a:r>
              <a:rPr lang="nl-NL" sz="2000" dirty="0"/>
              <a:t>In order </a:t>
            </a:r>
            <a:r>
              <a:rPr lang="nl-NL" sz="2000" dirty="0" err="1"/>
              <a:t>to</a:t>
            </a:r>
            <a:r>
              <a:rPr lang="nl-NL" sz="2000" dirty="0"/>
              <a:t> select, we look in </a:t>
            </a:r>
            <a:r>
              <a:rPr lang="nl-NL" sz="2000" dirty="0" err="1"/>
              <a:t>the</a:t>
            </a:r>
            <a:r>
              <a:rPr lang="nl-NL" sz="2000" dirty="0"/>
              <a:t> </a:t>
            </a:r>
            <a:r>
              <a:rPr lang="nl-NL" sz="2000" dirty="0" err="1"/>
              <a:t>beamcorrected</a:t>
            </a:r>
            <a:r>
              <a:rPr lang="nl-NL" sz="2000" dirty="0"/>
              <a:t> Q </a:t>
            </a:r>
            <a:r>
              <a:rPr lang="nl-NL" sz="2000" dirty="0" err="1"/>
              <a:t>and</a:t>
            </a:r>
            <a:r>
              <a:rPr lang="nl-NL" sz="2000" dirty="0"/>
              <a:t> U images, </a:t>
            </a:r>
            <a:r>
              <a:rPr lang="nl-NL" sz="2000" dirty="0" err="1"/>
              <a:t>perform</a:t>
            </a:r>
            <a:r>
              <a:rPr lang="nl-NL" sz="2000" dirty="0"/>
              <a:t> </a:t>
            </a:r>
            <a:r>
              <a:rPr lang="nl-NL" sz="2000" dirty="0" err="1"/>
              <a:t>the</a:t>
            </a:r>
            <a:r>
              <a:rPr lang="nl-NL" sz="2000" dirty="0"/>
              <a:t> </a:t>
            </a:r>
            <a:r>
              <a:rPr lang="nl-NL" sz="2000" dirty="0" err="1"/>
              <a:t>operation</a:t>
            </a:r>
            <a:r>
              <a:rPr lang="nl-NL" sz="2000" dirty="0"/>
              <a:t> </a:t>
            </a:r>
            <a:r>
              <a:rPr lang="nl-NL" sz="2000" dirty="0" err="1"/>
              <a:t>sqrt</a:t>
            </a:r>
            <a:r>
              <a:rPr lang="nl-NL" sz="2000" dirty="0"/>
              <a:t>(Q^2 + U^2) </a:t>
            </a:r>
            <a:r>
              <a:rPr lang="nl-NL" sz="2000" dirty="0" err="1"/>
              <a:t>and</a:t>
            </a:r>
            <a:r>
              <a:rPr lang="nl-NL" sz="2000" dirty="0"/>
              <a:t> </a:t>
            </a:r>
            <a:r>
              <a:rPr lang="nl-NL" sz="2000" dirty="0" err="1"/>
              <a:t>then</a:t>
            </a:r>
            <a:r>
              <a:rPr lang="nl-NL" sz="2000" dirty="0"/>
              <a:t> </a:t>
            </a:r>
            <a:r>
              <a:rPr lang="nl-NL" sz="2000" dirty="0" err="1"/>
              <a:t>average</a:t>
            </a:r>
            <a:r>
              <a:rPr lang="nl-NL" sz="2000" dirty="0"/>
              <a:t> over </a:t>
            </a:r>
            <a:r>
              <a:rPr lang="nl-NL" sz="2000" dirty="0" err="1"/>
              <a:t>all</a:t>
            </a:r>
            <a:r>
              <a:rPr lang="nl-NL" sz="2000" dirty="0"/>
              <a:t> </a:t>
            </a:r>
            <a:r>
              <a:rPr lang="nl-NL" sz="2000" dirty="0" err="1"/>
              <a:t>frequencies.We</a:t>
            </a:r>
            <a:r>
              <a:rPr lang="nl-NL" sz="2000" dirty="0"/>
              <a:t> call </a:t>
            </a:r>
            <a:r>
              <a:rPr lang="nl-NL" sz="2000" dirty="0" err="1"/>
              <a:t>this</a:t>
            </a:r>
            <a:r>
              <a:rPr lang="nl-NL" sz="2000" dirty="0"/>
              <a:t> “</a:t>
            </a:r>
            <a:r>
              <a:rPr lang="nl-NL" sz="2000" dirty="0" err="1"/>
              <a:t>Linear</a:t>
            </a:r>
            <a:r>
              <a:rPr lang="nl-NL" sz="2000" dirty="0"/>
              <a:t> </a:t>
            </a:r>
            <a:r>
              <a:rPr lang="nl-NL" sz="2000" dirty="0" err="1"/>
              <a:t>Polarization</a:t>
            </a:r>
            <a:r>
              <a:rPr lang="nl-NL" sz="2000" dirty="0"/>
              <a:t> </a:t>
            </a:r>
            <a:r>
              <a:rPr lang="nl-NL" sz="2000" dirty="0" err="1"/>
              <a:t>Intensity</a:t>
            </a:r>
            <a:r>
              <a:rPr lang="nl-NL" sz="2000" dirty="0"/>
              <a:t>”</a:t>
            </a:r>
          </a:p>
          <a:p>
            <a:r>
              <a:rPr lang="nl-NL" sz="2000" dirty="0" err="1"/>
              <a:t>From</a:t>
            </a:r>
            <a:r>
              <a:rPr lang="nl-NL" sz="2000" dirty="0"/>
              <a:t> </a:t>
            </a:r>
            <a:r>
              <a:rPr lang="nl-NL" sz="2000" dirty="0" err="1"/>
              <a:t>that</a:t>
            </a:r>
            <a:r>
              <a:rPr lang="nl-NL" sz="2000" dirty="0"/>
              <a:t> image, we select </a:t>
            </a:r>
            <a:r>
              <a:rPr lang="nl-NL" sz="2000" dirty="0" err="1"/>
              <a:t>np.sqrt</a:t>
            </a:r>
            <a:r>
              <a:rPr lang="nl-NL" sz="2000" dirty="0"/>
              <a:t>(12)*3*</a:t>
            </a:r>
            <a:r>
              <a:rPr lang="nl-NL" sz="2000" dirty="0" err="1"/>
              <a:t>backgr_std</a:t>
            </a:r>
            <a:r>
              <a:rPr lang="nl-NL" sz="2000" dirty="0"/>
              <a:t> </a:t>
            </a:r>
            <a:r>
              <a:rPr lang="nl-NL" sz="2000" dirty="0" err="1"/>
              <a:t>where</a:t>
            </a:r>
            <a:r>
              <a:rPr lang="nl-NL" sz="2000" dirty="0"/>
              <a:t> </a:t>
            </a:r>
            <a:r>
              <a:rPr lang="nl-NL" sz="2000" dirty="0" err="1"/>
              <a:t>backgr_std</a:t>
            </a:r>
            <a:r>
              <a:rPr lang="nl-NL" sz="2000" dirty="0"/>
              <a:t> is </a:t>
            </a:r>
            <a:r>
              <a:rPr lang="nl-NL" sz="2000" dirty="0" err="1"/>
              <a:t>the</a:t>
            </a:r>
            <a:r>
              <a:rPr lang="nl-NL" sz="2000" dirty="0"/>
              <a:t> error on </a:t>
            </a:r>
            <a:r>
              <a:rPr lang="nl-NL" sz="2000" dirty="0" err="1"/>
              <a:t>the</a:t>
            </a:r>
            <a:r>
              <a:rPr lang="nl-NL" sz="2000" dirty="0"/>
              <a:t> background. We take </a:t>
            </a:r>
            <a:r>
              <a:rPr lang="nl-NL" sz="2000" dirty="0" err="1"/>
              <a:t>sqrt</a:t>
            </a:r>
            <a:r>
              <a:rPr lang="nl-NL" sz="2000" dirty="0"/>
              <a:t>(12) </a:t>
            </a:r>
            <a:r>
              <a:rPr lang="nl-NL" sz="2000" dirty="0" err="1"/>
              <a:t>because</a:t>
            </a:r>
            <a:r>
              <a:rPr lang="nl-NL" sz="2000" dirty="0"/>
              <a:t> </a:t>
            </a:r>
            <a:r>
              <a:rPr lang="nl-NL" sz="2000" dirty="0" err="1"/>
              <a:t>our</a:t>
            </a:r>
            <a:r>
              <a:rPr lang="nl-NL" sz="2000" dirty="0"/>
              <a:t> error has </a:t>
            </a:r>
            <a:r>
              <a:rPr lang="nl-NL" sz="2000" dirty="0" err="1"/>
              <a:t>become</a:t>
            </a:r>
            <a:r>
              <a:rPr lang="nl-NL" sz="2000" dirty="0"/>
              <a:t> a factor </a:t>
            </a:r>
            <a:r>
              <a:rPr lang="nl-NL" sz="2000" dirty="0" err="1"/>
              <a:t>sqrt</a:t>
            </a:r>
            <a:r>
              <a:rPr lang="nl-NL" sz="2000" dirty="0"/>
              <a:t>(12) smaller </a:t>
            </a:r>
            <a:r>
              <a:rPr lang="nl-NL" sz="2000" dirty="0" err="1"/>
              <a:t>by</a:t>
            </a:r>
            <a:r>
              <a:rPr lang="nl-NL" sz="2000" dirty="0"/>
              <a:t> </a:t>
            </a:r>
            <a:r>
              <a:rPr lang="nl-NL" sz="2000" dirty="0" err="1"/>
              <a:t>averaging</a:t>
            </a:r>
            <a:r>
              <a:rPr lang="nl-NL" sz="2000" dirty="0"/>
              <a:t> over 12 </a:t>
            </a:r>
            <a:r>
              <a:rPr lang="nl-NL" sz="2000" dirty="0" err="1"/>
              <a:t>frequency</a:t>
            </a:r>
            <a:r>
              <a:rPr lang="nl-NL" sz="2000" dirty="0"/>
              <a:t> </a:t>
            </a:r>
            <a:r>
              <a:rPr lang="nl-NL" sz="2000" dirty="0" err="1"/>
              <a:t>planes</a:t>
            </a:r>
            <a:r>
              <a:rPr lang="nl-NL" sz="2000" dirty="0"/>
              <a:t>.</a:t>
            </a:r>
          </a:p>
          <a:p>
            <a:r>
              <a:rPr lang="nl-NL" sz="2000" dirty="0"/>
              <a:t>We </a:t>
            </a:r>
            <a:r>
              <a:rPr lang="nl-NL" sz="2000" dirty="0" err="1"/>
              <a:t>calculate</a:t>
            </a:r>
            <a:r>
              <a:rPr lang="nl-NL" sz="2000" dirty="0"/>
              <a:t> </a:t>
            </a:r>
            <a:r>
              <a:rPr lang="nl-NL" sz="2000" dirty="0" err="1"/>
              <a:t>the</a:t>
            </a:r>
            <a:r>
              <a:rPr lang="nl-NL" sz="2000" dirty="0"/>
              <a:t> background </a:t>
            </a:r>
            <a:r>
              <a:rPr lang="nl-NL" sz="2000" dirty="0" err="1"/>
              <a:t>and</a:t>
            </a:r>
            <a:r>
              <a:rPr lang="nl-NL" sz="2000" dirty="0"/>
              <a:t> </a:t>
            </a:r>
            <a:r>
              <a:rPr lang="nl-NL" sz="2000" dirty="0" err="1"/>
              <a:t>its</a:t>
            </a:r>
            <a:r>
              <a:rPr lang="nl-NL" sz="2000" dirty="0"/>
              <a:t> </a:t>
            </a:r>
            <a:r>
              <a:rPr lang="nl-NL" sz="2000" dirty="0" err="1"/>
              <a:t>std</a:t>
            </a:r>
            <a:r>
              <a:rPr lang="nl-NL" sz="2000" dirty="0"/>
              <a:t> </a:t>
            </a:r>
            <a:r>
              <a:rPr lang="nl-NL" sz="2000" dirty="0" err="1"/>
              <a:t>based</a:t>
            </a:r>
            <a:r>
              <a:rPr lang="nl-NL" sz="2000" dirty="0"/>
              <a:t> on </a:t>
            </a:r>
            <a:r>
              <a:rPr lang="nl-NL" sz="2000" dirty="0" err="1"/>
              <a:t>sigma_clipped_stats</a:t>
            </a:r>
            <a:r>
              <a:rPr lang="nl-NL" sz="2000" dirty="0"/>
              <a:t>: </a:t>
            </a:r>
            <a:r>
              <a:rPr lang="nl-NL" sz="2000" dirty="0" err="1"/>
              <a:t>gives</a:t>
            </a:r>
            <a:r>
              <a:rPr lang="nl-NL" sz="2000" dirty="0"/>
              <a:t> </a:t>
            </a:r>
            <a:r>
              <a:rPr lang="nl-NL" sz="2000" dirty="0" err="1"/>
              <a:t>std</a:t>
            </a:r>
            <a:r>
              <a:rPr lang="nl-NL" sz="2000" dirty="0"/>
              <a:t>=7.47e-06mJy</a:t>
            </a:r>
          </a:p>
          <a:p>
            <a:endParaRPr lang="nl-NL" sz="2000" dirty="0"/>
          </a:p>
        </p:txBody>
      </p:sp>
      <p:pic>
        <p:nvPicPr>
          <p:cNvPr id="6" name="Afbeelding 5">
            <a:extLst>
              <a:ext uri="{FF2B5EF4-FFF2-40B4-BE49-F238E27FC236}">
                <a16:creationId xmlns:a16="http://schemas.microsoft.com/office/drawing/2014/main" id="{822FEE8A-C393-4C0A-8C4A-4EA2C5D862E2}"/>
              </a:ext>
            </a:extLst>
          </p:cNvPr>
          <p:cNvPicPr>
            <a:picLocks noChangeAspect="1"/>
          </p:cNvPicPr>
          <p:nvPr/>
        </p:nvPicPr>
        <p:blipFill>
          <a:blip r:embed="rId2"/>
          <a:stretch>
            <a:fillRect/>
          </a:stretch>
        </p:blipFill>
        <p:spPr>
          <a:xfrm>
            <a:off x="5704514" y="1417001"/>
            <a:ext cx="6577514" cy="5440999"/>
          </a:xfrm>
          <a:prstGeom prst="rect">
            <a:avLst/>
          </a:prstGeom>
        </p:spPr>
      </p:pic>
      <p:sp>
        <p:nvSpPr>
          <p:cNvPr id="8" name="Tekstvak 7">
            <a:extLst>
              <a:ext uri="{FF2B5EF4-FFF2-40B4-BE49-F238E27FC236}">
                <a16:creationId xmlns:a16="http://schemas.microsoft.com/office/drawing/2014/main" id="{187AD693-178C-48C5-A094-EFCFDA39D61A}"/>
              </a:ext>
            </a:extLst>
          </p:cNvPr>
          <p:cNvSpPr txBox="1"/>
          <p:nvPr/>
        </p:nvSpPr>
        <p:spPr>
          <a:xfrm>
            <a:off x="6309087" y="1690688"/>
            <a:ext cx="2160720" cy="369332"/>
          </a:xfrm>
          <a:prstGeom prst="rect">
            <a:avLst/>
          </a:prstGeom>
          <a:noFill/>
        </p:spPr>
        <p:txBody>
          <a:bodyPr wrap="none" rtlCol="0">
            <a:spAutoFit/>
          </a:bodyPr>
          <a:lstStyle/>
          <a:p>
            <a:r>
              <a:rPr lang="nl-NL" dirty="0" err="1">
                <a:solidFill>
                  <a:srgbClr val="FF0000"/>
                </a:solidFill>
              </a:rPr>
              <a:t>Gives</a:t>
            </a:r>
            <a:r>
              <a:rPr lang="nl-NL" dirty="0">
                <a:solidFill>
                  <a:srgbClr val="FF0000"/>
                </a:solidFill>
              </a:rPr>
              <a:t> a </a:t>
            </a:r>
            <a:r>
              <a:rPr lang="nl-NL" dirty="0" err="1">
                <a:solidFill>
                  <a:srgbClr val="FF0000"/>
                </a:solidFill>
              </a:rPr>
              <a:t>pretty</a:t>
            </a:r>
            <a:r>
              <a:rPr lang="nl-NL" dirty="0">
                <a:solidFill>
                  <a:srgbClr val="FF0000"/>
                </a:solidFill>
              </a:rPr>
              <a:t> image:</a:t>
            </a:r>
          </a:p>
        </p:txBody>
      </p:sp>
    </p:spTree>
    <p:extLst>
      <p:ext uri="{BB962C8B-B14F-4D97-AF65-F5344CB8AC3E}">
        <p14:creationId xmlns:p14="http://schemas.microsoft.com/office/powerpoint/2010/main" val="1651807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3207AB-C075-46A6-BECF-56167E837C12}"/>
              </a:ext>
            </a:extLst>
          </p:cNvPr>
          <p:cNvSpPr>
            <a:spLocks noGrp="1"/>
          </p:cNvSpPr>
          <p:nvPr>
            <p:ph type="title"/>
          </p:nvPr>
        </p:nvSpPr>
        <p:spPr/>
        <p:txBody>
          <a:bodyPr/>
          <a:lstStyle/>
          <a:p>
            <a:r>
              <a:rPr lang="en-US" dirty="0"/>
              <a:t>Selecting AGNs and applying photometry (9)</a:t>
            </a:r>
            <a:endParaRPr lang="nl-NL" dirty="0"/>
          </a:p>
        </p:txBody>
      </p:sp>
      <p:sp>
        <p:nvSpPr>
          <p:cNvPr id="7" name="Tijdelijke aanduiding voor inhoud 6">
            <a:extLst>
              <a:ext uri="{FF2B5EF4-FFF2-40B4-BE49-F238E27FC236}">
                <a16:creationId xmlns:a16="http://schemas.microsoft.com/office/drawing/2014/main" id="{FEEE38A7-F291-49FE-8F9C-F2B32FB52AAE}"/>
              </a:ext>
            </a:extLst>
          </p:cNvPr>
          <p:cNvSpPr>
            <a:spLocks noGrp="1"/>
          </p:cNvSpPr>
          <p:nvPr>
            <p:ph idx="1"/>
          </p:nvPr>
        </p:nvSpPr>
        <p:spPr>
          <a:xfrm>
            <a:off x="838200" y="1417001"/>
            <a:ext cx="4589478" cy="5288184"/>
          </a:xfrm>
        </p:spPr>
        <p:txBody>
          <a:bodyPr>
            <a:normAutofit/>
          </a:bodyPr>
          <a:lstStyle/>
          <a:p>
            <a:r>
              <a:rPr lang="nl-NL" sz="2000" dirty="0" err="1"/>
              <a:t>Now</a:t>
            </a:r>
            <a:r>
              <a:rPr lang="nl-NL" sz="2000" dirty="0"/>
              <a:t> on </a:t>
            </a:r>
            <a:r>
              <a:rPr lang="nl-NL" sz="2000" dirty="0" err="1"/>
              <a:t>to</a:t>
            </a:r>
            <a:r>
              <a:rPr lang="nl-NL" sz="2000" dirty="0"/>
              <a:t> </a:t>
            </a:r>
            <a:r>
              <a:rPr lang="nl-NL" sz="2000" dirty="0" err="1"/>
              <a:t>the</a:t>
            </a:r>
            <a:r>
              <a:rPr lang="nl-NL" sz="2000" dirty="0"/>
              <a:t> </a:t>
            </a:r>
            <a:r>
              <a:rPr lang="nl-NL" sz="2000" dirty="0" err="1"/>
              <a:t>selection</a:t>
            </a:r>
            <a:r>
              <a:rPr lang="nl-NL" sz="2000" dirty="0"/>
              <a:t>. We </a:t>
            </a:r>
            <a:r>
              <a:rPr lang="nl-NL" sz="2000" dirty="0" err="1"/>
              <a:t>find</a:t>
            </a:r>
            <a:r>
              <a:rPr lang="nl-NL" sz="2000" dirty="0"/>
              <a:t> 42 sources </a:t>
            </a:r>
            <a:r>
              <a:rPr lang="nl-NL" sz="2000" dirty="0" err="1"/>
              <a:t>given</a:t>
            </a:r>
            <a:r>
              <a:rPr lang="nl-NL" sz="2000" dirty="0"/>
              <a:t> </a:t>
            </a:r>
            <a:r>
              <a:rPr lang="nl-NL" sz="2000" dirty="0" err="1"/>
              <a:t>requirements</a:t>
            </a:r>
            <a:r>
              <a:rPr lang="nl-NL" sz="2000" dirty="0"/>
              <a:t> </a:t>
            </a:r>
            <a:r>
              <a:rPr lang="nl-NL" sz="2000" dirty="0" err="1"/>
              <a:t>from</a:t>
            </a:r>
            <a:r>
              <a:rPr lang="nl-NL" sz="2000" dirty="0"/>
              <a:t> last slide.</a:t>
            </a:r>
          </a:p>
          <a:p>
            <a:r>
              <a:rPr lang="nl-NL" sz="2000" dirty="0" err="1"/>
              <a:t>Not</a:t>
            </a:r>
            <a:r>
              <a:rPr lang="nl-NL" sz="2000" dirty="0"/>
              <a:t> </a:t>
            </a:r>
            <a:r>
              <a:rPr lang="nl-NL" sz="2000" dirty="0" err="1"/>
              <a:t>all</a:t>
            </a:r>
            <a:r>
              <a:rPr lang="nl-NL" sz="2000" dirty="0"/>
              <a:t> sources are </a:t>
            </a:r>
            <a:r>
              <a:rPr lang="nl-NL" sz="2000" dirty="0" err="1"/>
              <a:t>selected</a:t>
            </a:r>
            <a:r>
              <a:rPr lang="nl-NL" sz="2000" dirty="0"/>
              <a:t> </a:t>
            </a:r>
            <a:r>
              <a:rPr lang="nl-NL" sz="2000" dirty="0" err="1"/>
              <a:t>which</a:t>
            </a:r>
            <a:r>
              <a:rPr lang="nl-NL" sz="2000" dirty="0"/>
              <a:t> are </a:t>
            </a:r>
            <a:r>
              <a:rPr lang="nl-NL" sz="2000" dirty="0" err="1"/>
              <a:t>visible</a:t>
            </a:r>
            <a:r>
              <a:rPr lang="nl-NL" sz="2000" dirty="0"/>
              <a:t> in </a:t>
            </a:r>
            <a:r>
              <a:rPr lang="nl-NL" sz="2000" dirty="0" err="1"/>
              <a:t>the</a:t>
            </a:r>
            <a:r>
              <a:rPr lang="nl-NL" sz="2000" dirty="0"/>
              <a:t> </a:t>
            </a:r>
            <a:r>
              <a:rPr lang="nl-NL" sz="2000" dirty="0" err="1"/>
              <a:t>averaged</a:t>
            </a:r>
            <a:r>
              <a:rPr lang="nl-NL" sz="2000" dirty="0"/>
              <a:t> </a:t>
            </a:r>
            <a:r>
              <a:rPr lang="nl-NL" sz="2000" dirty="0" err="1"/>
              <a:t>linpol</a:t>
            </a:r>
            <a:r>
              <a:rPr lang="nl-NL" sz="2000" dirty="0"/>
              <a:t> image, most of </a:t>
            </a:r>
            <a:r>
              <a:rPr lang="nl-NL" sz="2000" dirty="0" err="1"/>
              <a:t>them</a:t>
            </a:r>
            <a:r>
              <a:rPr lang="nl-NL" sz="2000" dirty="0"/>
              <a:t> </a:t>
            </a:r>
            <a:r>
              <a:rPr lang="nl-NL" sz="2000" dirty="0" err="1"/>
              <a:t>not</a:t>
            </a:r>
            <a:r>
              <a:rPr lang="nl-NL" sz="2000" dirty="0"/>
              <a:t> </a:t>
            </a:r>
            <a:r>
              <a:rPr lang="nl-NL" sz="2000" dirty="0" err="1"/>
              <a:t>visible</a:t>
            </a:r>
            <a:r>
              <a:rPr lang="nl-NL" sz="2000" dirty="0"/>
              <a:t> in Q data </a:t>
            </a:r>
            <a:r>
              <a:rPr lang="nl-NL" sz="2000" dirty="0" err="1"/>
              <a:t>cube</a:t>
            </a:r>
            <a:r>
              <a:rPr lang="nl-NL" sz="2000" dirty="0"/>
              <a:t> at most </a:t>
            </a:r>
            <a:r>
              <a:rPr lang="nl-NL" sz="2000" dirty="0" err="1"/>
              <a:t>frequencies</a:t>
            </a:r>
            <a:r>
              <a:rPr lang="nl-NL" sz="2000" dirty="0"/>
              <a:t>. </a:t>
            </a:r>
            <a:r>
              <a:rPr lang="nl-NL" sz="2000" dirty="0" err="1"/>
              <a:t>However</a:t>
            </a:r>
            <a:r>
              <a:rPr lang="nl-NL" sz="2000" dirty="0"/>
              <a:t>, </a:t>
            </a:r>
            <a:r>
              <a:rPr lang="nl-NL" sz="2000" dirty="0" err="1"/>
              <a:t>some</a:t>
            </a:r>
            <a:r>
              <a:rPr lang="nl-NL" sz="2000" dirty="0"/>
              <a:t> sources ARE </a:t>
            </a:r>
            <a:r>
              <a:rPr lang="nl-NL" sz="2000" dirty="0" err="1"/>
              <a:t>visible</a:t>
            </a:r>
            <a:r>
              <a:rPr lang="nl-NL" sz="2000" dirty="0"/>
              <a:t> in </a:t>
            </a:r>
            <a:r>
              <a:rPr lang="nl-NL" sz="2000" dirty="0" err="1"/>
              <a:t>the</a:t>
            </a:r>
            <a:r>
              <a:rPr lang="nl-NL" sz="2000" dirty="0"/>
              <a:t> Q data </a:t>
            </a:r>
            <a:r>
              <a:rPr lang="nl-NL" sz="2000" dirty="0" err="1"/>
              <a:t>cube</a:t>
            </a:r>
            <a:r>
              <a:rPr lang="nl-NL" sz="2000" dirty="0"/>
              <a:t> </a:t>
            </a:r>
            <a:r>
              <a:rPr lang="nl-NL" sz="2000" dirty="0" err="1"/>
              <a:t>and</a:t>
            </a:r>
            <a:r>
              <a:rPr lang="nl-NL" sz="2000" dirty="0"/>
              <a:t> </a:t>
            </a:r>
            <a:r>
              <a:rPr lang="nl-NL" sz="2000" dirty="0" err="1"/>
              <a:t>still</a:t>
            </a:r>
            <a:r>
              <a:rPr lang="nl-NL" sz="2000" dirty="0"/>
              <a:t> </a:t>
            </a:r>
            <a:r>
              <a:rPr lang="nl-NL" sz="2000" dirty="0" err="1"/>
              <a:t>not</a:t>
            </a:r>
            <a:r>
              <a:rPr lang="nl-NL" sz="2000" dirty="0"/>
              <a:t> </a:t>
            </a:r>
            <a:r>
              <a:rPr lang="nl-NL" sz="2000" dirty="0" err="1"/>
              <a:t>selected</a:t>
            </a:r>
            <a:r>
              <a:rPr lang="nl-NL" sz="2000" dirty="0"/>
              <a:t> </a:t>
            </a:r>
            <a:r>
              <a:rPr lang="nl-NL" sz="2000" dirty="0">
                <a:sym typeface="Wingdings" panose="05000000000000000000" pitchFamily="2" charset="2"/>
              </a:rPr>
              <a:t> </a:t>
            </a:r>
            <a:r>
              <a:rPr lang="nl-NL" sz="2000" dirty="0" err="1">
                <a:solidFill>
                  <a:srgbClr val="FF0000"/>
                </a:solidFill>
                <a:sym typeface="Wingdings" panose="05000000000000000000" pitchFamily="2" charset="2"/>
              </a:rPr>
              <a:t>this</a:t>
            </a:r>
            <a:r>
              <a:rPr lang="nl-NL" sz="2000" dirty="0">
                <a:solidFill>
                  <a:srgbClr val="FF0000"/>
                </a:solidFill>
                <a:sym typeface="Wingdings" panose="05000000000000000000" pitchFamily="2" charset="2"/>
              </a:rPr>
              <a:t> </a:t>
            </a:r>
            <a:r>
              <a:rPr lang="nl-NL" sz="2000" dirty="0" err="1">
                <a:solidFill>
                  <a:srgbClr val="FF0000"/>
                </a:solidFill>
                <a:sym typeface="Wingdings" panose="05000000000000000000" pitchFamily="2" charset="2"/>
              </a:rPr>
              <a:t>selection</a:t>
            </a:r>
            <a:r>
              <a:rPr lang="nl-NL" sz="2000" dirty="0">
                <a:solidFill>
                  <a:srgbClr val="FF0000"/>
                </a:solidFill>
                <a:sym typeface="Wingdings" panose="05000000000000000000" pitchFamily="2" charset="2"/>
              </a:rPr>
              <a:t> is a </a:t>
            </a:r>
            <a:r>
              <a:rPr lang="nl-NL" sz="2000" dirty="0" err="1">
                <a:solidFill>
                  <a:srgbClr val="FF0000"/>
                </a:solidFill>
                <a:sym typeface="Wingdings" panose="05000000000000000000" pitchFamily="2" charset="2"/>
              </a:rPr>
              <a:t>good</a:t>
            </a:r>
            <a:r>
              <a:rPr lang="nl-NL" sz="2000" dirty="0">
                <a:solidFill>
                  <a:srgbClr val="FF0000"/>
                </a:solidFill>
                <a:sym typeface="Wingdings" panose="05000000000000000000" pitchFamily="2" charset="2"/>
              </a:rPr>
              <a:t> first </a:t>
            </a:r>
            <a:r>
              <a:rPr lang="nl-NL" sz="2000" dirty="0" err="1">
                <a:solidFill>
                  <a:srgbClr val="FF0000"/>
                </a:solidFill>
                <a:sym typeface="Wingdings" panose="05000000000000000000" pitchFamily="2" charset="2"/>
              </a:rPr>
              <a:t>proof</a:t>
            </a:r>
            <a:r>
              <a:rPr lang="nl-NL" sz="2000" dirty="0">
                <a:solidFill>
                  <a:srgbClr val="FF0000"/>
                </a:solidFill>
                <a:sym typeface="Wingdings" panose="05000000000000000000" pitchFamily="2" charset="2"/>
              </a:rPr>
              <a:t> of concept </a:t>
            </a:r>
            <a:r>
              <a:rPr lang="nl-NL" sz="2000" dirty="0" err="1">
                <a:solidFill>
                  <a:srgbClr val="FF0000"/>
                </a:solidFill>
                <a:sym typeface="Wingdings" panose="05000000000000000000" pitchFamily="2" charset="2"/>
              </a:rPr>
              <a:t>and</a:t>
            </a:r>
            <a:r>
              <a:rPr lang="nl-NL" sz="2000" dirty="0">
                <a:solidFill>
                  <a:srgbClr val="FF0000"/>
                </a:solidFill>
                <a:sym typeface="Wingdings" panose="05000000000000000000" pitchFamily="2" charset="2"/>
              </a:rPr>
              <a:t> </a:t>
            </a:r>
            <a:r>
              <a:rPr lang="nl-NL" sz="2000" dirty="0" err="1">
                <a:solidFill>
                  <a:srgbClr val="FF0000"/>
                </a:solidFill>
                <a:sym typeface="Wingdings" panose="05000000000000000000" pitchFamily="2" charset="2"/>
              </a:rPr>
              <a:t>selects</a:t>
            </a:r>
            <a:r>
              <a:rPr lang="nl-NL" sz="2000" dirty="0">
                <a:solidFill>
                  <a:srgbClr val="FF0000"/>
                </a:solidFill>
                <a:sym typeface="Wingdings" panose="05000000000000000000" pitchFamily="2" charset="2"/>
              </a:rPr>
              <a:t> </a:t>
            </a:r>
            <a:r>
              <a:rPr lang="nl-NL" sz="2000" dirty="0" err="1">
                <a:solidFill>
                  <a:srgbClr val="FF0000"/>
                </a:solidFill>
                <a:sym typeface="Wingdings" panose="05000000000000000000" pitchFamily="2" charset="2"/>
              </a:rPr>
              <a:t>brightest</a:t>
            </a:r>
            <a:r>
              <a:rPr lang="nl-NL" sz="2000" dirty="0">
                <a:solidFill>
                  <a:srgbClr val="FF0000"/>
                </a:solidFill>
                <a:sym typeface="Wingdings" panose="05000000000000000000" pitchFamily="2" charset="2"/>
              </a:rPr>
              <a:t> </a:t>
            </a:r>
            <a:r>
              <a:rPr lang="nl-NL" sz="2000" dirty="0" err="1">
                <a:solidFill>
                  <a:srgbClr val="FF0000"/>
                </a:solidFill>
                <a:sym typeface="Wingdings" panose="05000000000000000000" pitchFamily="2" charset="2"/>
              </a:rPr>
              <a:t>objects</a:t>
            </a:r>
            <a:r>
              <a:rPr lang="nl-NL" sz="2000" dirty="0">
                <a:solidFill>
                  <a:srgbClr val="FF0000"/>
                </a:solidFill>
              </a:rPr>
              <a:t> </a:t>
            </a:r>
          </a:p>
          <a:p>
            <a:r>
              <a:rPr lang="nl-NL" sz="2000" dirty="0"/>
              <a:t>At </a:t>
            </a:r>
            <a:r>
              <a:rPr lang="nl-NL" sz="2000" dirty="0" err="1"/>
              <a:t>the</a:t>
            </a:r>
            <a:r>
              <a:rPr lang="nl-NL" sz="2000" dirty="0"/>
              <a:t> </a:t>
            </a:r>
            <a:r>
              <a:rPr lang="nl-NL" sz="2000" dirty="0" err="1"/>
              <a:t>edges</a:t>
            </a:r>
            <a:r>
              <a:rPr lang="nl-NL" sz="2000" dirty="0"/>
              <a:t>, more sources are </a:t>
            </a:r>
            <a:r>
              <a:rPr lang="nl-NL" sz="2000" dirty="0" err="1"/>
              <a:t>selected</a:t>
            </a:r>
            <a:r>
              <a:rPr lang="nl-NL" sz="2000" dirty="0"/>
              <a:t> </a:t>
            </a:r>
            <a:r>
              <a:rPr lang="nl-NL" sz="2000" dirty="0" err="1"/>
              <a:t>when</a:t>
            </a:r>
            <a:r>
              <a:rPr lang="nl-NL" sz="2000" dirty="0"/>
              <a:t> we </a:t>
            </a:r>
            <a:r>
              <a:rPr lang="nl-NL" sz="2000" dirty="0" err="1"/>
              <a:t>place</a:t>
            </a:r>
            <a:r>
              <a:rPr lang="nl-NL" sz="2000" dirty="0"/>
              <a:t> </a:t>
            </a:r>
            <a:r>
              <a:rPr lang="nl-NL" sz="2000" dirty="0" err="1"/>
              <a:t>the</a:t>
            </a:r>
            <a:r>
              <a:rPr lang="nl-NL" sz="2000" dirty="0"/>
              <a:t> </a:t>
            </a:r>
            <a:r>
              <a:rPr lang="nl-NL" sz="2000" dirty="0" err="1"/>
              <a:t>requirement</a:t>
            </a:r>
            <a:r>
              <a:rPr lang="nl-NL" sz="2000" dirty="0"/>
              <a:t> at 5sigma </a:t>
            </a:r>
            <a:r>
              <a:rPr lang="nl-NL" sz="2000" dirty="0" err="1"/>
              <a:t>instead</a:t>
            </a:r>
            <a:r>
              <a:rPr lang="nl-NL" sz="2000" dirty="0"/>
              <a:t> of </a:t>
            </a:r>
            <a:r>
              <a:rPr lang="nl-NL" sz="2000" dirty="0" err="1"/>
              <a:t>sqrt</a:t>
            </a:r>
            <a:r>
              <a:rPr lang="nl-NL" sz="2000" dirty="0"/>
              <a:t>(12)*3sigma. </a:t>
            </a:r>
            <a:r>
              <a:rPr lang="nl-NL" sz="2000" dirty="0" err="1"/>
              <a:t>Probably</a:t>
            </a:r>
            <a:r>
              <a:rPr lang="nl-NL" sz="2000" dirty="0"/>
              <a:t> </a:t>
            </a:r>
            <a:r>
              <a:rPr lang="nl-NL" sz="2000" dirty="0" err="1"/>
              <a:t>due</a:t>
            </a:r>
            <a:r>
              <a:rPr lang="nl-NL" sz="2000" dirty="0"/>
              <a:t> </a:t>
            </a:r>
            <a:r>
              <a:rPr lang="nl-NL" sz="2000" dirty="0" err="1"/>
              <a:t>to</a:t>
            </a:r>
            <a:r>
              <a:rPr lang="nl-NL" sz="2000" dirty="0"/>
              <a:t> </a:t>
            </a:r>
            <a:r>
              <a:rPr lang="nl-NL" sz="2000" dirty="0" err="1"/>
              <a:t>primary</a:t>
            </a:r>
            <a:r>
              <a:rPr lang="nl-NL" sz="2000" dirty="0"/>
              <a:t> </a:t>
            </a:r>
            <a:r>
              <a:rPr lang="nl-NL" sz="2000" dirty="0" err="1"/>
              <a:t>beam</a:t>
            </a:r>
            <a:r>
              <a:rPr lang="nl-NL" sz="2000" dirty="0"/>
              <a:t> </a:t>
            </a:r>
            <a:r>
              <a:rPr lang="nl-NL" sz="2000" dirty="0" err="1"/>
              <a:t>correction</a:t>
            </a:r>
            <a:r>
              <a:rPr lang="nl-NL" sz="2000" dirty="0"/>
              <a:t> </a:t>
            </a:r>
            <a:r>
              <a:rPr lang="nl-NL" sz="2000" dirty="0">
                <a:sym typeface="Wingdings" panose="05000000000000000000" pitchFamily="2" charset="2"/>
              </a:rPr>
              <a:t> </a:t>
            </a:r>
            <a:r>
              <a:rPr lang="nl-NL" sz="2000" dirty="0" err="1">
                <a:sym typeface="Wingdings" panose="05000000000000000000" pitchFamily="2" charset="2"/>
              </a:rPr>
              <a:t>Need</a:t>
            </a:r>
            <a:r>
              <a:rPr lang="nl-NL" sz="2000" dirty="0">
                <a:sym typeface="Wingdings" panose="05000000000000000000" pitchFamily="2" charset="2"/>
              </a:rPr>
              <a:t> </a:t>
            </a:r>
            <a:r>
              <a:rPr lang="nl-NL" sz="2000" dirty="0" err="1">
                <a:sym typeface="Wingdings" panose="05000000000000000000" pitchFamily="2" charset="2"/>
              </a:rPr>
              <a:t>to</a:t>
            </a:r>
            <a:r>
              <a:rPr lang="nl-NL" sz="2000" dirty="0">
                <a:sym typeface="Wingdings" panose="05000000000000000000" pitchFamily="2" charset="2"/>
              </a:rPr>
              <a:t> </a:t>
            </a:r>
            <a:r>
              <a:rPr lang="nl-NL" sz="2000" dirty="0" err="1">
                <a:sym typeface="Wingdings" panose="05000000000000000000" pitchFamily="2" charset="2"/>
              </a:rPr>
              <a:t>be</a:t>
            </a:r>
            <a:r>
              <a:rPr lang="nl-NL" sz="2000" dirty="0">
                <a:sym typeface="Wingdings" panose="05000000000000000000" pitchFamily="2" charset="2"/>
              </a:rPr>
              <a:t> </a:t>
            </a:r>
            <a:r>
              <a:rPr lang="nl-NL" sz="2000" dirty="0" err="1">
                <a:sym typeface="Wingdings" panose="05000000000000000000" pitchFamily="2" charset="2"/>
              </a:rPr>
              <a:t>carefull</a:t>
            </a:r>
            <a:r>
              <a:rPr lang="nl-NL" sz="2000" dirty="0">
                <a:sym typeface="Wingdings" panose="05000000000000000000" pitchFamily="2" charset="2"/>
              </a:rPr>
              <a:t> </a:t>
            </a:r>
            <a:r>
              <a:rPr lang="nl-NL" sz="2000" dirty="0" err="1">
                <a:sym typeface="Wingdings" panose="05000000000000000000" pitchFamily="2" charset="2"/>
              </a:rPr>
              <a:t>with</a:t>
            </a:r>
            <a:r>
              <a:rPr lang="nl-NL" sz="2000" dirty="0">
                <a:sym typeface="Wingdings" panose="05000000000000000000" pitchFamily="2" charset="2"/>
              </a:rPr>
              <a:t> </a:t>
            </a:r>
            <a:r>
              <a:rPr lang="nl-NL" sz="2000" dirty="0" err="1">
                <a:sym typeface="Wingdings" panose="05000000000000000000" pitchFamily="2" charset="2"/>
              </a:rPr>
              <a:t>beam</a:t>
            </a:r>
            <a:r>
              <a:rPr lang="nl-NL" sz="2000" dirty="0">
                <a:sym typeface="Wingdings" panose="05000000000000000000" pitchFamily="2" charset="2"/>
              </a:rPr>
              <a:t> </a:t>
            </a:r>
            <a:r>
              <a:rPr lang="nl-NL" sz="2000" dirty="0" err="1">
                <a:sym typeface="Wingdings" panose="05000000000000000000" pitchFamily="2" charset="2"/>
              </a:rPr>
              <a:t>corrected</a:t>
            </a:r>
            <a:r>
              <a:rPr lang="nl-NL" sz="2000" dirty="0">
                <a:sym typeface="Wingdings" panose="05000000000000000000" pitchFamily="2" charset="2"/>
              </a:rPr>
              <a:t> image </a:t>
            </a:r>
            <a:r>
              <a:rPr lang="nl-NL" sz="2000" dirty="0" err="1">
                <a:sym typeface="Wingdings" panose="05000000000000000000" pitchFamily="2" charset="2"/>
              </a:rPr>
              <a:t>when</a:t>
            </a:r>
            <a:r>
              <a:rPr lang="nl-NL" sz="2000" dirty="0">
                <a:sym typeface="Wingdings" panose="05000000000000000000" pitchFamily="2" charset="2"/>
              </a:rPr>
              <a:t> </a:t>
            </a:r>
            <a:r>
              <a:rPr lang="nl-NL" sz="2000" dirty="0" err="1">
                <a:sym typeface="Wingdings" panose="05000000000000000000" pitchFamily="2" charset="2"/>
              </a:rPr>
              <a:t>searching</a:t>
            </a:r>
            <a:r>
              <a:rPr lang="nl-NL" sz="2000" dirty="0">
                <a:sym typeface="Wingdings" panose="05000000000000000000" pitchFamily="2" charset="2"/>
              </a:rPr>
              <a:t> dimmer sources, </a:t>
            </a:r>
            <a:r>
              <a:rPr lang="nl-NL" sz="2000" dirty="0" err="1">
                <a:sym typeface="Wingdings" panose="05000000000000000000" pitchFamily="2" charset="2"/>
              </a:rPr>
              <a:t>not</a:t>
            </a:r>
            <a:r>
              <a:rPr lang="nl-NL" sz="2000" dirty="0">
                <a:sym typeface="Wingdings" panose="05000000000000000000" pitchFamily="2" charset="2"/>
              </a:rPr>
              <a:t> </a:t>
            </a:r>
            <a:r>
              <a:rPr lang="nl-NL" sz="2000" dirty="0" err="1">
                <a:sym typeface="Wingdings" panose="05000000000000000000" pitchFamily="2" charset="2"/>
              </a:rPr>
              <a:t>problem</a:t>
            </a:r>
            <a:r>
              <a:rPr lang="nl-NL" sz="2000" dirty="0">
                <a:sym typeface="Wingdings" panose="05000000000000000000" pitchFamily="2" charset="2"/>
              </a:rPr>
              <a:t> </a:t>
            </a:r>
            <a:r>
              <a:rPr lang="nl-NL" sz="2000" dirty="0" err="1">
                <a:sym typeface="Wingdings" panose="05000000000000000000" pitchFamily="2" charset="2"/>
              </a:rPr>
              <a:t>now</a:t>
            </a:r>
            <a:endParaRPr lang="nl-NL" sz="2000" dirty="0"/>
          </a:p>
        </p:txBody>
      </p:sp>
      <p:pic>
        <p:nvPicPr>
          <p:cNvPr id="4" name="Afbeelding 3">
            <a:extLst>
              <a:ext uri="{FF2B5EF4-FFF2-40B4-BE49-F238E27FC236}">
                <a16:creationId xmlns:a16="http://schemas.microsoft.com/office/drawing/2014/main" id="{A5BC20B2-A5F5-44A2-9EB3-630D9D73CC3D}"/>
              </a:ext>
            </a:extLst>
          </p:cNvPr>
          <p:cNvPicPr>
            <a:picLocks noChangeAspect="1"/>
          </p:cNvPicPr>
          <p:nvPr/>
        </p:nvPicPr>
        <p:blipFill>
          <a:blip r:embed="rId2"/>
          <a:stretch>
            <a:fillRect/>
          </a:stretch>
        </p:blipFill>
        <p:spPr>
          <a:xfrm>
            <a:off x="7026902" y="1556425"/>
            <a:ext cx="3446341" cy="2730838"/>
          </a:xfrm>
          <a:prstGeom prst="rect">
            <a:avLst/>
          </a:prstGeom>
        </p:spPr>
      </p:pic>
      <p:sp>
        <p:nvSpPr>
          <p:cNvPr id="5" name="Tekstvak 4">
            <a:extLst>
              <a:ext uri="{FF2B5EF4-FFF2-40B4-BE49-F238E27FC236}">
                <a16:creationId xmlns:a16="http://schemas.microsoft.com/office/drawing/2014/main" id="{1E9053AB-348C-498E-9CF3-0BCD8EC378AB}"/>
              </a:ext>
            </a:extLst>
          </p:cNvPr>
          <p:cNvSpPr txBox="1"/>
          <p:nvPr/>
        </p:nvSpPr>
        <p:spPr>
          <a:xfrm>
            <a:off x="6262991" y="4435813"/>
            <a:ext cx="5090809" cy="646331"/>
          </a:xfrm>
          <a:prstGeom prst="rect">
            <a:avLst/>
          </a:prstGeom>
          <a:noFill/>
        </p:spPr>
        <p:txBody>
          <a:bodyPr wrap="square" rtlCol="0">
            <a:spAutoFit/>
          </a:bodyPr>
          <a:lstStyle/>
          <a:p>
            <a:r>
              <a:rPr lang="nl-NL" dirty="0" err="1"/>
              <a:t>Artifacts</a:t>
            </a:r>
            <a:r>
              <a:rPr lang="nl-NL" dirty="0"/>
              <a:t> are </a:t>
            </a:r>
            <a:r>
              <a:rPr lang="nl-NL" dirty="0" err="1"/>
              <a:t>also</a:t>
            </a:r>
            <a:r>
              <a:rPr lang="nl-NL" dirty="0"/>
              <a:t> </a:t>
            </a:r>
            <a:r>
              <a:rPr lang="nl-NL" dirty="0" err="1"/>
              <a:t>selected</a:t>
            </a:r>
            <a:r>
              <a:rPr lang="nl-NL" dirty="0"/>
              <a:t> </a:t>
            </a:r>
            <a:r>
              <a:rPr lang="nl-NL" dirty="0" err="1"/>
              <a:t>with</a:t>
            </a:r>
            <a:r>
              <a:rPr lang="nl-NL" dirty="0"/>
              <a:t> </a:t>
            </a:r>
            <a:r>
              <a:rPr lang="nl-NL" dirty="0" err="1"/>
              <a:t>our</a:t>
            </a:r>
            <a:r>
              <a:rPr lang="nl-NL" dirty="0"/>
              <a:t> </a:t>
            </a:r>
            <a:r>
              <a:rPr lang="nl-NL" dirty="0" err="1"/>
              <a:t>sqrt</a:t>
            </a:r>
            <a:r>
              <a:rPr lang="nl-NL" dirty="0"/>
              <a:t>(12)*3 limit, </a:t>
            </a:r>
            <a:r>
              <a:rPr lang="nl-NL" dirty="0" err="1"/>
              <a:t>need</a:t>
            </a:r>
            <a:r>
              <a:rPr lang="nl-NL" dirty="0"/>
              <a:t> </a:t>
            </a:r>
            <a:r>
              <a:rPr lang="nl-NL" dirty="0" err="1"/>
              <a:t>to</a:t>
            </a:r>
            <a:r>
              <a:rPr lang="nl-NL" dirty="0"/>
              <a:t> </a:t>
            </a:r>
            <a:r>
              <a:rPr lang="nl-NL" dirty="0" err="1"/>
              <a:t>remove</a:t>
            </a:r>
            <a:r>
              <a:rPr lang="nl-NL" dirty="0"/>
              <a:t> these</a:t>
            </a:r>
          </a:p>
        </p:txBody>
      </p:sp>
    </p:spTree>
    <p:extLst>
      <p:ext uri="{BB962C8B-B14F-4D97-AF65-F5344CB8AC3E}">
        <p14:creationId xmlns:p14="http://schemas.microsoft.com/office/powerpoint/2010/main" val="3325506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3207AB-C075-46A6-BECF-56167E837C12}"/>
              </a:ext>
            </a:extLst>
          </p:cNvPr>
          <p:cNvSpPr>
            <a:spLocks noGrp="1"/>
          </p:cNvSpPr>
          <p:nvPr>
            <p:ph type="title"/>
          </p:nvPr>
        </p:nvSpPr>
        <p:spPr/>
        <p:txBody>
          <a:bodyPr/>
          <a:lstStyle/>
          <a:p>
            <a:r>
              <a:rPr lang="en-US" dirty="0"/>
              <a:t>Selecting AGNs and applying photometry (10)</a:t>
            </a:r>
            <a:endParaRPr lang="nl-NL" dirty="0"/>
          </a:p>
        </p:txBody>
      </p:sp>
      <p:sp>
        <p:nvSpPr>
          <p:cNvPr id="7" name="Tijdelijke aanduiding voor inhoud 6">
            <a:extLst>
              <a:ext uri="{FF2B5EF4-FFF2-40B4-BE49-F238E27FC236}">
                <a16:creationId xmlns:a16="http://schemas.microsoft.com/office/drawing/2014/main" id="{FEEE38A7-F291-49FE-8F9C-F2B32FB52AAE}"/>
              </a:ext>
            </a:extLst>
          </p:cNvPr>
          <p:cNvSpPr>
            <a:spLocks noGrp="1"/>
          </p:cNvSpPr>
          <p:nvPr>
            <p:ph idx="1"/>
          </p:nvPr>
        </p:nvSpPr>
        <p:spPr>
          <a:xfrm>
            <a:off x="838200" y="1417001"/>
            <a:ext cx="4321029" cy="5288184"/>
          </a:xfrm>
        </p:spPr>
        <p:txBody>
          <a:bodyPr>
            <a:normAutofit/>
          </a:bodyPr>
          <a:lstStyle/>
          <a:p>
            <a:r>
              <a:rPr lang="nl-NL" sz="2000" dirty="0" err="1"/>
              <a:t>Applying</a:t>
            </a:r>
            <a:r>
              <a:rPr lang="nl-NL" sz="2000" dirty="0"/>
              <a:t> “</a:t>
            </a:r>
            <a:r>
              <a:rPr lang="nl-NL" sz="2000" dirty="0" err="1"/>
              <a:t>photometry</a:t>
            </a:r>
            <a:r>
              <a:rPr lang="nl-NL" sz="2000" dirty="0"/>
              <a:t>” is </a:t>
            </a:r>
            <a:r>
              <a:rPr lang="nl-NL" sz="2000" dirty="0" err="1"/>
              <a:t>done</a:t>
            </a:r>
            <a:r>
              <a:rPr lang="nl-NL" sz="2000" dirty="0"/>
              <a:t> </a:t>
            </a:r>
            <a:r>
              <a:rPr lang="nl-NL" sz="2000" dirty="0" err="1"/>
              <a:t>using</a:t>
            </a:r>
            <a:r>
              <a:rPr lang="nl-NL" sz="2000" dirty="0"/>
              <a:t> </a:t>
            </a:r>
            <a:r>
              <a:rPr lang="nl-NL" sz="2000" dirty="0" err="1"/>
              <a:t>aperture</a:t>
            </a:r>
            <a:r>
              <a:rPr lang="nl-NL" sz="2000" dirty="0"/>
              <a:t> </a:t>
            </a:r>
            <a:r>
              <a:rPr lang="nl-NL" sz="2000" dirty="0" err="1"/>
              <a:t>photometry</a:t>
            </a:r>
            <a:r>
              <a:rPr lang="nl-NL" sz="2000" dirty="0"/>
              <a:t> as a first </a:t>
            </a:r>
            <a:r>
              <a:rPr lang="nl-NL" sz="2000" dirty="0" err="1"/>
              <a:t>proof</a:t>
            </a:r>
            <a:r>
              <a:rPr lang="nl-NL" sz="2000" dirty="0"/>
              <a:t> of concept. We </a:t>
            </a:r>
            <a:r>
              <a:rPr lang="nl-NL" sz="2000" dirty="0" err="1"/>
              <a:t>choose</a:t>
            </a:r>
            <a:r>
              <a:rPr lang="nl-NL" sz="2000" dirty="0"/>
              <a:t> </a:t>
            </a:r>
            <a:r>
              <a:rPr lang="nl-NL" sz="2000" dirty="0" err="1"/>
              <a:t>aperture</a:t>
            </a:r>
            <a:r>
              <a:rPr lang="nl-NL" sz="2000" dirty="0"/>
              <a:t> radius 7 pixels, </a:t>
            </a:r>
            <a:r>
              <a:rPr lang="nl-NL" sz="2000" dirty="0" err="1"/>
              <a:t>annulus</a:t>
            </a:r>
            <a:r>
              <a:rPr lang="nl-NL" sz="2000" dirty="0"/>
              <a:t> </a:t>
            </a:r>
            <a:r>
              <a:rPr lang="nl-NL" sz="2000" dirty="0" err="1"/>
              <a:t>from</a:t>
            </a:r>
            <a:r>
              <a:rPr lang="nl-NL" sz="2000" dirty="0"/>
              <a:t> 8 </a:t>
            </a:r>
            <a:r>
              <a:rPr lang="nl-NL" sz="2000" dirty="0" err="1"/>
              <a:t>to</a:t>
            </a:r>
            <a:r>
              <a:rPr lang="nl-NL" sz="2000" dirty="0"/>
              <a:t> 13 pixels.</a:t>
            </a:r>
          </a:p>
          <a:p>
            <a:r>
              <a:rPr lang="nl-NL" sz="2000" dirty="0"/>
              <a:t>We </a:t>
            </a:r>
            <a:r>
              <a:rPr lang="nl-NL" sz="2000" dirty="0" err="1"/>
              <a:t>see</a:t>
            </a:r>
            <a:r>
              <a:rPr lang="nl-NL" sz="2000" dirty="0"/>
              <a:t> </a:t>
            </a:r>
            <a:r>
              <a:rPr lang="nl-NL" sz="2000" dirty="0" err="1"/>
              <a:t>that</a:t>
            </a:r>
            <a:r>
              <a:rPr lang="nl-NL" sz="2000" dirty="0"/>
              <a:t> </a:t>
            </a:r>
            <a:r>
              <a:rPr lang="nl-NL" sz="2000" dirty="0" err="1"/>
              <a:t>some</a:t>
            </a:r>
            <a:r>
              <a:rPr lang="nl-NL" sz="2000" dirty="0"/>
              <a:t> sources are </a:t>
            </a:r>
            <a:r>
              <a:rPr lang="nl-NL" sz="2000" dirty="0" err="1"/>
              <a:t>fluctuating</a:t>
            </a:r>
            <a:r>
              <a:rPr lang="nl-NL" sz="2000" dirty="0"/>
              <a:t> </a:t>
            </a:r>
            <a:r>
              <a:rPr lang="nl-NL" sz="2000" dirty="0" err="1"/>
              <a:t>strongly</a:t>
            </a:r>
            <a:r>
              <a:rPr lang="nl-NL" sz="2000" dirty="0"/>
              <a:t> in Q </a:t>
            </a:r>
            <a:r>
              <a:rPr lang="nl-NL" sz="2000" dirty="0" err="1"/>
              <a:t>and</a:t>
            </a:r>
            <a:r>
              <a:rPr lang="nl-NL" sz="2000" dirty="0"/>
              <a:t> U, </a:t>
            </a:r>
            <a:r>
              <a:rPr lang="nl-NL" sz="2000" dirty="0" err="1"/>
              <a:t>good</a:t>
            </a:r>
            <a:r>
              <a:rPr lang="nl-NL" sz="2000" dirty="0"/>
              <a:t> </a:t>
            </a:r>
            <a:r>
              <a:rPr lang="nl-NL" sz="2000" dirty="0" err="1"/>
              <a:t>sign</a:t>
            </a:r>
            <a:r>
              <a:rPr lang="nl-NL" sz="2000" dirty="0"/>
              <a:t>!</a:t>
            </a:r>
          </a:p>
        </p:txBody>
      </p:sp>
      <p:pic>
        <p:nvPicPr>
          <p:cNvPr id="6" name="Afbeelding 5">
            <a:extLst>
              <a:ext uri="{FF2B5EF4-FFF2-40B4-BE49-F238E27FC236}">
                <a16:creationId xmlns:a16="http://schemas.microsoft.com/office/drawing/2014/main" id="{0F92633F-E782-4779-A46A-8098760F452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13406" y="2130065"/>
            <a:ext cx="2386852" cy="2260517"/>
          </a:xfrm>
          <a:prstGeom prst="rect">
            <a:avLst/>
          </a:prstGeom>
        </p:spPr>
      </p:pic>
      <p:pic>
        <p:nvPicPr>
          <p:cNvPr id="9" name="Afbeelding 8">
            <a:extLst>
              <a:ext uri="{FF2B5EF4-FFF2-40B4-BE49-F238E27FC236}">
                <a16:creationId xmlns:a16="http://schemas.microsoft.com/office/drawing/2014/main" id="{61C204CA-C1AF-44C0-8A54-3A8675D57396}"/>
              </a:ext>
            </a:extLst>
          </p:cNvPr>
          <p:cNvPicPr>
            <a:picLocks noChangeAspect="1"/>
          </p:cNvPicPr>
          <p:nvPr/>
        </p:nvPicPr>
        <p:blipFill rotWithShape="1">
          <a:blip r:embed="rId3">
            <a:extLst>
              <a:ext uri="{28A0092B-C50C-407E-A947-70E740481C1C}">
                <a14:useLocalDpi xmlns:a14="http://schemas.microsoft.com/office/drawing/2010/main" val="0"/>
              </a:ext>
            </a:extLst>
          </a:blip>
          <a:srcRect l="15186" t="6933" r="27323" b="15358"/>
          <a:stretch/>
        </p:blipFill>
        <p:spPr>
          <a:xfrm>
            <a:off x="8605051" y="1690688"/>
            <a:ext cx="3202926" cy="4464256"/>
          </a:xfrm>
          <a:prstGeom prst="rect">
            <a:avLst/>
          </a:prstGeom>
        </p:spPr>
      </p:pic>
    </p:spTree>
    <p:extLst>
      <p:ext uri="{BB962C8B-B14F-4D97-AF65-F5344CB8AC3E}">
        <p14:creationId xmlns:p14="http://schemas.microsoft.com/office/powerpoint/2010/main" val="9101283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3207AB-C075-46A6-BECF-56167E837C12}"/>
              </a:ext>
            </a:extLst>
          </p:cNvPr>
          <p:cNvSpPr>
            <a:spLocks noGrp="1"/>
          </p:cNvSpPr>
          <p:nvPr>
            <p:ph type="title"/>
          </p:nvPr>
        </p:nvSpPr>
        <p:spPr/>
        <p:txBody>
          <a:bodyPr/>
          <a:lstStyle/>
          <a:p>
            <a:r>
              <a:rPr lang="en-US" dirty="0"/>
              <a:t>Selecting AGNs and applying photometry (11)</a:t>
            </a:r>
            <a:endParaRPr lang="nl-NL" dirty="0"/>
          </a:p>
        </p:txBody>
      </p:sp>
      <p:sp>
        <p:nvSpPr>
          <p:cNvPr id="7" name="Tijdelijke aanduiding voor inhoud 6">
            <a:extLst>
              <a:ext uri="{FF2B5EF4-FFF2-40B4-BE49-F238E27FC236}">
                <a16:creationId xmlns:a16="http://schemas.microsoft.com/office/drawing/2014/main" id="{FEEE38A7-F291-49FE-8F9C-F2B32FB52AAE}"/>
              </a:ext>
            </a:extLst>
          </p:cNvPr>
          <p:cNvSpPr>
            <a:spLocks noGrp="1"/>
          </p:cNvSpPr>
          <p:nvPr>
            <p:ph idx="1"/>
          </p:nvPr>
        </p:nvSpPr>
        <p:spPr>
          <a:xfrm>
            <a:off x="838200" y="1417001"/>
            <a:ext cx="3826079" cy="5288184"/>
          </a:xfrm>
        </p:spPr>
        <p:txBody>
          <a:bodyPr>
            <a:normAutofit/>
          </a:bodyPr>
          <a:lstStyle/>
          <a:p>
            <a:r>
              <a:rPr lang="nl-NL" sz="2000" dirty="0"/>
              <a:t>We plot </a:t>
            </a:r>
            <a:r>
              <a:rPr lang="nl-NL" sz="2000" dirty="0" err="1"/>
              <a:t>chi</a:t>
            </a:r>
            <a:r>
              <a:rPr lang="nl-NL" sz="2000" dirty="0"/>
              <a:t>=(1/2)*</a:t>
            </a:r>
            <a:r>
              <a:rPr lang="nl-NL" sz="2000" dirty="0" err="1"/>
              <a:t>arctan</a:t>
            </a:r>
            <a:r>
              <a:rPr lang="nl-NL" sz="2000" dirty="0"/>
              <a:t>(U/Q), </a:t>
            </a:r>
            <a:r>
              <a:rPr lang="nl-NL" sz="2000" dirty="0" err="1"/>
              <a:t>the</a:t>
            </a:r>
            <a:r>
              <a:rPr lang="nl-NL" sz="2000" dirty="0"/>
              <a:t> </a:t>
            </a:r>
            <a:r>
              <a:rPr lang="nl-NL" sz="2000" dirty="0" err="1"/>
              <a:t>angle</a:t>
            </a:r>
            <a:r>
              <a:rPr lang="nl-NL" sz="2000" dirty="0"/>
              <a:t> of </a:t>
            </a:r>
            <a:r>
              <a:rPr lang="nl-NL" sz="2000" dirty="0" err="1"/>
              <a:t>polarization</a:t>
            </a:r>
            <a:r>
              <a:rPr lang="nl-NL" sz="2000" dirty="0"/>
              <a:t> as </a:t>
            </a:r>
            <a:r>
              <a:rPr lang="nl-NL" sz="2000" dirty="0" err="1"/>
              <a:t>function</a:t>
            </a:r>
            <a:r>
              <a:rPr lang="nl-NL" sz="2000" dirty="0"/>
              <a:t> of </a:t>
            </a:r>
            <a:r>
              <a:rPr lang="nl-NL" sz="2000" dirty="0" err="1"/>
              <a:t>intensity</a:t>
            </a:r>
            <a:r>
              <a:rPr lang="nl-NL" sz="2000" dirty="0"/>
              <a:t> I in a </a:t>
            </a:r>
            <a:r>
              <a:rPr lang="nl-NL" sz="2000" dirty="0" err="1"/>
              <a:t>polar</a:t>
            </a:r>
            <a:r>
              <a:rPr lang="nl-NL" sz="2000" dirty="0"/>
              <a:t> plot, we </a:t>
            </a:r>
            <a:r>
              <a:rPr lang="nl-NL" sz="2000" dirty="0" err="1"/>
              <a:t>see</a:t>
            </a:r>
            <a:r>
              <a:rPr lang="nl-NL" sz="2000" dirty="0"/>
              <a:t> </a:t>
            </a:r>
            <a:r>
              <a:rPr lang="nl-NL" sz="2000" dirty="0" err="1"/>
              <a:t>nice</a:t>
            </a:r>
            <a:r>
              <a:rPr lang="nl-NL" sz="2000" dirty="0"/>
              <a:t> </a:t>
            </a:r>
            <a:r>
              <a:rPr lang="nl-NL" sz="2000" dirty="0" err="1"/>
              <a:t>rotation</a:t>
            </a:r>
            <a:r>
              <a:rPr lang="nl-NL" sz="2000" dirty="0"/>
              <a:t> </a:t>
            </a:r>
            <a:r>
              <a:rPr lang="nl-NL" sz="2000" dirty="0" err="1"/>
              <a:t>for</a:t>
            </a:r>
            <a:r>
              <a:rPr lang="nl-NL" sz="2000" dirty="0"/>
              <a:t> </a:t>
            </a:r>
            <a:r>
              <a:rPr lang="nl-NL" sz="2000" dirty="0" err="1"/>
              <a:t>some</a:t>
            </a:r>
            <a:r>
              <a:rPr lang="nl-NL" sz="2000" dirty="0"/>
              <a:t> sources, more </a:t>
            </a:r>
            <a:r>
              <a:rPr lang="nl-NL" sz="2000" dirty="0" err="1"/>
              <a:t>messy</a:t>
            </a:r>
            <a:r>
              <a:rPr lang="nl-NL" sz="2000" dirty="0"/>
              <a:t> </a:t>
            </a:r>
            <a:r>
              <a:rPr lang="nl-NL" sz="2000" dirty="0" err="1"/>
              <a:t>rotation</a:t>
            </a:r>
            <a:r>
              <a:rPr lang="nl-NL" sz="2000" dirty="0"/>
              <a:t> </a:t>
            </a:r>
            <a:r>
              <a:rPr lang="nl-NL" sz="2000" dirty="0" err="1"/>
              <a:t>for</a:t>
            </a:r>
            <a:r>
              <a:rPr lang="nl-NL" sz="2000" dirty="0"/>
              <a:t> </a:t>
            </a:r>
            <a:r>
              <a:rPr lang="nl-NL" sz="2000" dirty="0" err="1"/>
              <a:t>others</a:t>
            </a:r>
            <a:r>
              <a:rPr lang="nl-NL" sz="2000" dirty="0"/>
              <a:t>.</a:t>
            </a:r>
          </a:p>
        </p:txBody>
      </p:sp>
      <p:pic>
        <p:nvPicPr>
          <p:cNvPr id="13" name="Afbeelding 12">
            <a:extLst>
              <a:ext uri="{FF2B5EF4-FFF2-40B4-BE49-F238E27FC236}">
                <a16:creationId xmlns:a16="http://schemas.microsoft.com/office/drawing/2014/main" id="{62BFD44B-4695-4E3A-8A23-332A106A5F65}"/>
              </a:ext>
            </a:extLst>
          </p:cNvPr>
          <p:cNvPicPr>
            <a:picLocks noChangeAspect="1"/>
          </p:cNvPicPr>
          <p:nvPr/>
        </p:nvPicPr>
        <p:blipFill>
          <a:blip r:embed="rId2"/>
          <a:stretch>
            <a:fillRect/>
          </a:stretch>
        </p:blipFill>
        <p:spPr>
          <a:xfrm>
            <a:off x="5003332" y="1417001"/>
            <a:ext cx="2827789" cy="2835643"/>
          </a:xfrm>
          <a:prstGeom prst="rect">
            <a:avLst/>
          </a:prstGeom>
        </p:spPr>
      </p:pic>
      <p:pic>
        <p:nvPicPr>
          <p:cNvPr id="15" name="Afbeelding 14">
            <a:extLst>
              <a:ext uri="{FF2B5EF4-FFF2-40B4-BE49-F238E27FC236}">
                <a16:creationId xmlns:a16="http://schemas.microsoft.com/office/drawing/2014/main" id="{583289D3-3407-48CB-84E6-64DBD44B6BE5}"/>
              </a:ext>
            </a:extLst>
          </p:cNvPr>
          <p:cNvPicPr>
            <a:picLocks noChangeAspect="1"/>
          </p:cNvPicPr>
          <p:nvPr/>
        </p:nvPicPr>
        <p:blipFill>
          <a:blip r:embed="rId3"/>
          <a:stretch>
            <a:fillRect/>
          </a:stretch>
        </p:blipFill>
        <p:spPr>
          <a:xfrm>
            <a:off x="838200" y="3809528"/>
            <a:ext cx="2613652" cy="2683347"/>
          </a:xfrm>
          <a:prstGeom prst="rect">
            <a:avLst/>
          </a:prstGeom>
        </p:spPr>
      </p:pic>
      <p:pic>
        <p:nvPicPr>
          <p:cNvPr id="4" name="Afbeelding 3">
            <a:extLst>
              <a:ext uri="{FF2B5EF4-FFF2-40B4-BE49-F238E27FC236}">
                <a16:creationId xmlns:a16="http://schemas.microsoft.com/office/drawing/2014/main" id="{2834D9D7-6B73-410A-B5D2-BD844DAFED54}"/>
              </a:ext>
            </a:extLst>
          </p:cNvPr>
          <p:cNvPicPr>
            <a:picLocks noChangeAspect="1"/>
          </p:cNvPicPr>
          <p:nvPr/>
        </p:nvPicPr>
        <p:blipFill>
          <a:blip r:embed="rId4"/>
          <a:stretch>
            <a:fillRect/>
          </a:stretch>
        </p:blipFill>
        <p:spPr>
          <a:xfrm>
            <a:off x="8707772" y="3790545"/>
            <a:ext cx="2871700" cy="2721312"/>
          </a:xfrm>
          <a:prstGeom prst="rect">
            <a:avLst/>
          </a:prstGeom>
        </p:spPr>
      </p:pic>
      <p:sp>
        <p:nvSpPr>
          <p:cNvPr id="5" name="Tekstvak 4">
            <a:extLst>
              <a:ext uri="{FF2B5EF4-FFF2-40B4-BE49-F238E27FC236}">
                <a16:creationId xmlns:a16="http://schemas.microsoft.com/office/drawing/2014/main" id="{5B4F7800-A88D-4919-BF23-44CBF6021A44}"/>
              </a:ext>
            </a:extLst>
          </p:cNvPr>
          <p:cNvSpPr txBox="1"/>
          <p:nvPr/>
        </p:nvSpPr>
        <p:spPr>
          <a:xfrm>
            <a:off x="1673230" y="3412552"/>
            <a:ext cx="943592" cy="369332"/>
          </a:xfrm>
          <a:prstGeom prst="rect">
            <a:avLst/>
          </a:prstGeom>
          <a:noFill/>
        </p:spPr>
        <p:txBody>
          <a:bodyPr wrap="none" rtlCol="0">
            <a:spAutoFit/>
          </a:bodyPr>
          <a:lstStyle/>
          <a:p>
            <a:r>
              <a:rPr lang="nl-NL" dirty="0">
                <a:solidFill>
                  <a:srgbClr val="FF0000"/>
                </a:solidFill>
              </a:rPr>
              <a:t>Low RM</a:t>
            </a:r>
          </a:p>
        </p:txBody>
      </p:sp>
      <p:sp>
        <p:nvSpPr>
          <p:cNvPr id="11" name="Tekstvak 10">
            <a:extLst>
              <a:ext uri="{FF2B5EF4-FFF2-40B4-BE49-F238E27FC236}">
                <a16:creationId xmlns:a16="http://schemas.microsoft.com/office/drawing/2014/main" id="{56E16B1C-21CE-404B-A594-B225780E68AC}"/>
              </a:ext>
            </a:extLst>
          </p:cNvPr>
          <p:cNvSpPr txBox="1"/>
          <p:nvPr/>
        </p:nvSpPr>
        <p:spPr>
          <a:xfrm>
            <a:off x="5945430" y="4345128"/>
            <a:ext cx="987771" cy="369332"/>
          </a:xfrm>
          <a:prstGeom prst="rect">
            <a:avLst/>
          </a:prstGeom>
          <a:noFill/>
        </p:spPr>
        <p:txBody>
          <a:bodyPr wrap="none" rtlCol="0">
            <a:spAutoFit/>
          </a:bodyPr>
          <a:lstStyle/>
          <a:p>
            <a:r>
              <a:rPr lang="nl-NL" dirty="0">
                <a:solidFill>
                  <a:srgbClr val="FF0000"/>
                </a:solidFill>
              </a:rPr>
              <a:t>High RM</a:t>
            </a:r>
          </a:p>
        </p:txBody>
      </p:sp>
      <p:sp>
        <p:nvSpPr>
          <p:cNvPr id="12" name="Tekstvak 11">
            <a:extLst>
              <a:ext uri="{FF2B5EF4-FFF2-40B4-BE49-F238E27FC236}">
                <a16:creationId xmlns:a16="http://schemas.microsoft.com/office/drawing/2014/main" id="{5A1C634D-C3F4-4FEE-AEF3-67AA66427868}"/>
              </a:ext>
            </a:extLst>
          </p:cNvPr>
          <p:cNvSpPr txBox="1"/>
          <p:nvPr/>
        </p:nvSpPr>
        <p:spPr>
          <a:xfrm>
            <a:off x="9068559" y="3412552"/>
            <a:ext cx="2285241" cy="369332"/>
          </a:xfrm>
          <a:prstGeom prst="rect">
            <a:avLst/>
          </a:prstGeom>
          <a:noFill/>
        </p:spPr>
        <p:txBody>
          <a:bodyPr wrap="none" rtlCol="0">
            <a:spAutoFit/>
          </a:bodyPr>
          <a:lstStyle/>
          <a:p>
            <a:r>
              <a:rPr lang="nl-NL" dirty="0" err="1">
                <a:solidFill>
                  <a:srgbClr val="FF0000"/>
                </a:solidFill>
              </a:rPr>
              <a:t>Median</a:t>
            </a:r>
            <a:r>
              <a:rPr lang="nl-NL" dirty="0">
                <a:solidFill>
                  <a:srgbClr val="FF0000"/>
                </a:solidFill>
              </a:rPr>
              <a:t> RM but </a:t>
            </a:r>
            <a:r>
              <a:rPr lang="nl-NL" dirty="0" err="1">
                <a:solidFill>
                  <a:srgbClr val="FF0000"/>
                </a:solidFill>
              </a:rPr>
              <a:t>messy</a:t>
            </a:r>
            <a:endParaRPr lang="nl-NL" dirty="0">
              <a:solidFill>
                <a:srgbClr val="FF0000"/>
              </a:solidFill>
            </a:endParaRPr>
          </a:p>
        </p:txBody>
      </p:sp>
    </p:spTree>
    <p:extLst>
      <p:ext uri="{BB962C8B-B14F-4D97-AF65-F5344CB8AC3E}">
        <p14:creationId xmlns:p14="http://schemas.microsoft.com/office/powerpoint/2010/main" val="22146486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3207AB-C075-46A6-BECF-56167E837C12}"/>
              </a:ext>
            </a:extLst>
          </p:cNvPr>
          <p:cNvSpPr>
            <a:spLocks noGrp="1"/>
          </p:cNvSpPr>
          <p:nvPr>
            <p:ph type="title"/>
          </p:nvPr>
        </p:nvSpPr>
        <p:spPr/>
        <p:txBody>
          <a:bodyPr/>
          <a:lstStyle/>
          <a:p>
            <a:r>
              <a:rPr lang="en-US" dirty="0"/>
              <a:t>Selecting AGNs and applying photometry (12)</a:t>
            </a:r>
            <a:endParaRPr lang="nl-NL" dirty="0"/>
          </a:p>
        </p:txBody>
      </p:sp>
      <p:sp>
        <p:nvSpPr>
          <p:cNvPr id="7" name="Tijdelijke aanduiding voor inhoud 6">
            <a:extLst>
              <a:ext uri="{FF2B5EF4-FFF2-40B4-BE49-F238E27FC236}">
                <a16:creationId xmlns:a16="http://schemas.microsoft.com/office/drawing/2014/main" id="{FEEE38A7-F291-49FE-8F9C-F2B32FB52AAE}"/>
              </a:ext>
            </a:extLst>
          </p:cNvPr>
          <p:cNvSpPr>
            <a:spLocks noGrp="1"/>
          </p:cNvSpPr>
          <p:nvPr>
            <p:ph idx="1"/>
          </p:nvPr>
        </p:nvSpPr>
        <p:spPr>
          <a:xfrm>
            <a:off x="838200" y="1417001"/>
            <a:ext cx="3826079" cy="5288184"/>
          </a:xfrm>
        </p:spPr>
        <p:txBody>
          <a:bodyPr>
            <a:normAutofit/>
          </a:bodyPr>
          <a:lstStyle/>
          <a:p>
            <a:r>
              <a:rPr lang="nl-NL" sz="2000" dirty="0" err="1"/>
              <a:t>What</a:t>
            </a:r>
            <a:r>
              <a:rPr lang="nl-NL" sz="2000" dirty="0"/>
              <a:t> </a:t>
            </a:r>
            <a:r>
              <a:rPr lang="nl-NL" sz="2000" dirty="0" err="1"/>
              <a:t>about</a:t>
            </a:r>
            <a:r>
              <a:rPr lang="nl-NL" sz="2000" dirty="0"/>
              <a:t> </a:t>
            </a:r>
            <a:r>
              <a:rPr lang="nl-NL" sz="2000" dirty="0" err="1"/>
              <a:t>angle</a:t>
            </a:r>
            <a:r>
              <a:rPr lang="nl-NL" sz="2000" dirty="0"/>
              <a:t> </a:t>
            </a:r>
            <a:r>
              <a:rPr lang="nl-NL" sz="2000" dirty="0" err="1"/>
              <a:t>vs</a:t>
            </a:r>
            <a:r>
              <a:rPr lang="nl-NL" sz="2000" dirty="0"/>
              <a:t> </a:t>
            </a:r>
            <a:r>
              <a:rPr lang="nl-NL" sz="2000" dirty="0" err="1"/>
              <a:t>polarization</a:t>
            </a:r>
            <a:r>
              <a:rPr lang="nl-NL" sz="2000" dirty="0"/>
              <a:t> </a:t>
            </a:r>
            <a:r>
              <a:rPr lang="nl-NL" sz="2000" dirty="0" err="1"/>
              <a:t>intensity</a:t>
            </a:r>
            <a:r>
              <a:rPr lang="nl-NL" sz="2000" dirty="0"/>
              <a:t>, do we </a:t>
            </a:r>
            <a:r>
              <a:rPr lang="nl-NL" sz="2000" dirty="0" err="1"/>
              <a:t>already</a:t>
            </a:r>
            <a:r>
              <a:rPr lang="nl-NL" sz="2000" dirty="0"/>
              <a:t> </a:t>
            </a:r>
            <a:r>
              <a:rPr lang="nl-NL" sz="2000" dirty="0" err="1"/>
              <a:t>see</a:t>
            </a:r>
            <a:r>
              <a:rPr lang="nl-NL" sz="2000" dirty="0"/>
              <a:t> a hint of </a:t>
            </a:r>
            <a:r>
              <a:rPr lang="nl-NL" sz="2000" dirty="0" err="1"/>
              <a:t>depol</a:t>
            </a:r>
            <a:r>
              <a:rPr lang="nl-NL" sz="2000" dirty="0"/>
              <a:t>?</a:t>
            </a:r>
          </a:p>
          <a:p>
            <a:r>
              <a:rPr lang="nl-NL" sz="2000" dirty="0"/>
              <a:t>No, </a:t>
            </a:r>
            <a:r>
              <a:rPr lang="nl-NL" sz="2000" dirty="0" err="1"/>
              <a:t>not</a:t>
            </a:r>
            <a:r>
              <a:rPr lang="nl-NL" sz="2000" dirty="0"/>
              <a:t> </a:t>
            </a:r>
            <a:r>
              <a:rPr lang="nl-NL" sz="2000" dirty="0" err="1"/>
              <a:t>immediately</a:t>
            </a:r>
            <a:endParaRPr lang="nl-NL" sz="2000" dirty="0"/>
          </a:p>
        </p:txBody>
      </p:sp>
      <p:pic>
        <p:nvPicPr>
          <p:cNvPr id="13" name="Afbeelding 12">
            <a:extLst>
              <a:ext uri="{FF2B5EF4-FFF2-40B4-BE49-F238E27FC236}">
                <a16:creationId xmlns:a16="http://schemas.microsoft.com/office/drawing/2014/main" id="{62BFD44B-4695-4E3A-8A23-332A106A5F6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24907" y="1517873"/>
            <a:ext cx="3211932" cy="3289019"/>
          </a:xfrm>
          <a:prstGeom prst="rect">
            <a:avLst/>
          </a:prstGeom>
        </p:spPr>
      </p:pic>
      <p:pic>
        <p:nvPicPr>
          <p:cNvPr id="6" name="Afbeelding 5">
            <a:extLst>
              <a:ext uri="{FF2B5EF4-FFF2-40B4-BE49-F238E27FC236}">
                <a16:creationId xmlns:a16="http://schemas.microsoft.com/office/drawing/2014/main" id="{29982CCF-F525-443F-835F-B9D5F3F296FD}"/>
              </a:ext>
            </a:extLst>
          </p:cNvPr>
          <p:cNvPicPr>
            <a:picLocks noChangeAspect="1"/>
          </p:cNvPicPr>
          <p:nvPr/>
        </p:nvPicPr>
        <p:blipFill>
          <a:blip r:embed="rId3"/>
          <a:stretch>
            <a:fillRect/>
          </a:stretch>
        </p:blipFill>
        <p:spPr>
          <a:xfrm>
            <a:off x="8766495" y="3319115"/>
            <a:ext cx="3035848" cy="3068757"/>
          </a:xfrm>
          <a:prstGeom prst="rect">
            <a:avLst/>
          </a:prstGeom>
        </p:spPr>
      </p:pic>
    </p:spTree>
    <p:extLst>
      <p:ext uri="{BB962C8B-B14F-4D97-AF65-F5344CB8AC3E}">
        <p14:creationId xmlns:p14="http://schemas.microsoft.com/office/powerpoint/2010/main" val="9055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BD582A-6488-4055-871B-FD60014D53C9}"/>
              </a:ext>
            </a:extLst>
          </p:cNvPr>
          <p:cNvSpPr>
            <a:spLocks noGrp="1"/>
          </p:cNvSpPr>
          <p:nvPr>
            <p:ph type="title"/>
          </p:nvPr>
        </p:nvSpPr>
        <p:spPr/>
        <p:txBody>
          <a:bodyPr>
            <a:normAutofit/>
          </a:bodyPr>
          <a:lstStyle/>
          <a:p>
            <a:r>
              <a:rPr lang="nl-NL" sz="3800" dirty="0"/>
              <a:t>Q-U of </a:t>
            </a:r>
            <a:r>
              <a:rPr lang="nl-NL" sz="3800" dirty="0" err="1"/>
              <a:t>brightest</a:t>
            </a:r>
            <a:r>
              <a:rPr lang="nl-NL" sz="3800" dirty="0"/>
              <a:t> sources </a:t>
            </a:r>
            <a:r>
              <a:rPr lang="nl-NL" sz="3800" dirty="0" err="1"/>
              <a:t>comparison</a:t>
            </a:r>
            <a:r>
              <a:rPr lang="nl-NL" sz="3800" dirty="0"/>
              <a:t> MKT&lt;-&gt;VLA (1)</a:t>
            </a:r>
          </a:p>
        </p:txBody>
      </p:sp>
      <p:sp>
        <p:nvSpPr>
          <p:cNvPr id="3" name="Tijdelijke aanduiding voor inhoud 2">
            <a:extLst>
              <a:ext uri="{FF2B5EF4-FFF2-40B4-BE49-F238E27FC236}">
                <a16:creationId xmlns:a16="http://schemas.microsoft.com/office/drawing/2014/main" id="{31EC68FE-D538-4DDE-B460-14680126D349}"/>
              </a:ext>
            </a:extLst>
          </p:cNvPr>
          <p:cNvSpPr>
            <a:spLocks noGrp="1"/>
          </p:cNvSpPr>
          <p:nvPr>
            <p:ph idx="1"/>
          </p:nvPr>
        </p:nvSpPr>
        <p:spPr>
          <a:xfrm>
            <a:off x="838201" y="1825625"/>
            <a:ext cx="4405008" cy="4351338"/>
          </a:xfrm>
        </p:spPr>
        <p:txBody>
          <a:bodyPr>
            <a:normAutofit fontScale="92500" lnSpcReduction="10000"/>
          </a:bodyPr>
          <a:lstStyle/>
          <a:p>
            <a:r>
              <a:rPr lang="nl-NL" dirty="0"/>
              <a:t>We </a:t>
            </a:r>
            <a:r>
              <a:rPr lang="nl-NL" dirty="0" err="1"/>
              <a:t>will</a:t>
            </a:r>
            <a:r>
              <a:rPr lang="nl-NL" dirty="0"/>
              <a:t> look at five sources </a:t>
            </a:r>
            <a:r>
              <a:rPr lang="nl-NL" dirty="0" err="1"/>
              <a:t>which</a:t>
            </a:r>
            <a:r>
              <a:rPr lang="nl-NL" dirty="0"/>
              <a:t> are </a:t>
            </a:r>
            <a:r>
              <a:rPr lang="nl-NL" dirty="0" err="1"/>
              <a:t>not</a:t>
            </a:r>
            <a:r>
              <a:rPr lang="nl-NL" dirty="0"/>
              <a:t> </a:t>
            </a:r>
            <a:r>
              <a:rPr lang="nl-NL" dirty="0" err="1"/>
              <a:t>too</a:t>
            </a:r>
            <a:r>
              <a:rPr lang="nl-NL" dirty="0"/>
              <a:t> </a:t>
            </a:r>
            <a:r>
              <a:rPr lang="nl-NL" dirty="0" err="1"/>
              <a:t>extended</a:t>
            </a:r>
            <a:r>
              <a:rPr lang="nl-NL" dirty="0"/>
              <a:t> </a:t>
            </a:r>
            <a:r>
              <a:rPr lang="nl-NL" dirty="0" err="1"/>
              <a:t>and</a:t>
            </a:r>
            <a:r>
              <a:rPr lang="nl-NL" dirty="0"/>
              <a:t> </a:t>
            </a:r>
            <a:r>
              <a:rPr lang="nl-NL" dirty="0" err="1"/>
              <a:t>appear</a:t>
            </a:r>
            <a:r>
              <a:rPr lang="nl-NL" dirty="0"/>
              <a:t> </a:t>
            </a:r>
            <a:r>
              <a:rPr lang="nl-NL" dirty="0" err="1"/>
              <a:t>both</a:t>
            </a:r>
            <a:r>
              <a:rPr lang="nl-NL" dirty="0"/>
              <a:t> in </a:t>
            </a:r>
            <a:r>
              <a:rPr lang="nl-NL" dirty="0" err="1"/>
              <a:t>the</a:t>
            </a:r>
            <a:r>
              <a:rPr lang="nl-NL" dirty="0"/>
              <a:t> VLA </a:t>
            </a:r>
            <a:r>
              <a:rPr lang="nl-NL" dirty="0" err="1"/>
              <a:t>and</a:t>
            </a:r>
            <a:r>
              <a:rPr lang="nl-NL" dirty="0"/>
              <a:t> MKT data.</a:t>
            </a:r>
          </a:p>
          <a:p>
            <a:r>
              <a:rPr lang="nl-NL" dirty="0"/>
              <a:t>On </a:t>
            </a:r>
            <a:r>
              <a:rPr lang="nl-NL" dirty="0" err="1"/>
              <a:t>the</a:t>
            </a:r>
            <a:r>
              <a:rPr lang="nl-NL" dirty="0"/>
              <a:t> right these sources </a:t>
            </a:r>
            <a:r>
              <a:rPr lang="nl-NL" dirty="0" err="1"/>
              <a:t>can</a:t>
            </a:r>
            <a:r>
              <a:rPr lang="nl-NL" dirty="0"/>
              <a:t> </a:t>
            </a:r>
            <a:r>
              <a:rPr lang="nl-NL" dirty="0" err="1"/>
              <a:t>be</a:t>
            </a:r>
            <a:r>
              <a:rPr lang="nl-NL" dirty="0"/>
              <a:t> </a:t>
            </a:r>
            <a:r>
              <a:rPr lang="nl-NL" dirty="0" err="1"/>
              <a:t>seen</a:t>
            </a:r>
            <a:r>
              <a:rPr lang="nl-NL" dirty="0"/>
              <a:t>, </a:t>
            </a:r>
            <a:r>
              <a:rPr lang="nl-NL" dirty="0" err="1"/>
              <a:t>the</a:t>
            </a:r>
            <a:r>
              <a:rPr lang="nl-NL" dirty="0"/>
              <a:t> </a:t>
            </a:r>
            <a:r>
              <a:rPr lang="nl-NL" dirty="0" err="1"/>
              <a:t>size</a:t>
            </a:r>
            <a:r>
              <a:rPr lang="nl-NL" dirty="0"/>
              <a:t> of </a:t>
            </a:r>
            <a:r>
              <a:rPr lang="nl-NL" dirty="0" err="1"/>
              <a:t>the</a:t>
            </a:r>
            <a:r>
              <a:rPr lang="nl-NL" dirty="0"/>
              <a:t> </a:t>
            </a:r>
            <a:r>
              <a:rPr lang="nl-NL" dirty="0" err="1"/>
              <a:t>circles</a:t>
            </a:r>
            <a:r>
              <a:rPr lang="nl-NL" dirty="0"/>
              <a:t> matches </a:t>
            </a:r>
            <a:r>
              <a:rPr lang="nl-NL" dirty="0" err="1"/>
              <a:t>that</a:t>
            </a:r>
            <a:r>
              <a:rPr lang="nl-NL" dirty="0"/>
              <a:t> of </a:t>
            </a:r>
            <a:r>
              <a:rPr lang="nl-NL" dirty="0" err="1"/>
              <a:t>the</a:t>
            </a:r>
            <a:r>
              <a:rPr lang="nl-NL" dirty="0"/>
              <a:t> </a:t>
            </a:r>
            <a:r>
              <a:rPr lang="nl-NL" dirty="0" err="1"/>
              <a:t>apertures</a:t>
            </a:r>
            <a:r>
              <a:rPr lang="nl-NL" dirty="0"/>
              <a:t> we </a:t>
            </a:r>
            <a:r>
              <a:rPr lang="nl-NL" dirty="0" err="1"/>
              <a:t>use</a:t>
            </a:r>
            <a:r>
              <a:rPr lang="nl-NL" dirty="0"/>
              <a:t> </a:t>
            </a:r>
            <a:r>
              <a:rPr lang="nl-NL" dirty="0" err="1"/>
              <a:t>to</a:t>
            </a:r>
            <a:r>
              <a:rPr lang="nl-NL" dirty="0"/>
              <a:t> </a:t>
            </a:r>
            <a:r>
              <a:rPr lang="nl-NL" dirty="0" err="1"/>
              <a:t>measure</a:t>
            </a:r>
            <a:r>
              <a:rPr lang="nl-NL" dirty="0"/>
              <a:t> </a:t>
            </a:r>
            <a:r>
              <a:rPr lang="nl-NL" dirty="0" err="1"/>
              <a:t>the</a:t>
            </a:r>
            <a:r>
              <a:rPr lang="nl-NL" dirty="0"/>
              <a:t> flux.</a:t>
            </a:r>
          </a:p>
          <a:p>
            <a:r>
              <a:rPr lang="nl-NL" dirty="0"/>
              <a:t>Source 4 </a:t>
            </a:r>
            <a:r>
              <a:rPr lang="nl-NL" dirty="0" err="1"/>
              <a:t>and</a:t>
            </a:r>
            <a:r>
              <a:rPr lang="nl-NL" dirty="0"/>
              <a:t> 5 are </a:t>
            </a:r>
            <a:r>
              <a:rPr lang="nl-NL" dirty="0" err="1"/>
              <a:t>the</a:t>
            </a:r>
            <a:r>
              <a:rPr lang="nl-NL" dirty="0"/>
              <a:t> best </a:t>
            </a:r>
            <a:r>
              <a:rPr lang="nl-NL" dirty="0" err="1"/>
              <a:t>ones</a:t>
            </a:r>
            <a:r>
              <a:rPr lang="nl-NL" dirty="0"/>
              <a:t>, 1,2 </a:t>
            </a:r>
            <a:r>
              <a:rPr lang="nl-NL" dirty="0" err="1"/>
              <a:t>and</a:t>
            </a:r>
            <a:r>
              <a:rPr lang="nl-NL" dirty="0"/>
              <a:t> 3 are </a:t>
            </a:r>
            <a:r>
              <a:rPr lang="nl-NL" dirty="0" err="1"/>
              <a:t>very</a:t>
            </a:r>
            <a:r>
              <a:rPr lang="nl-NL" dirty="0"/>
              <a:t> close </a:t>
            </a:r>
            <a:r>
              <a:rPr lang="nl-NL" dirty="0" err="1"/>
              <a:t>to</a:t>
            </a:r>
            <a:r>
              <a:rPr lang="nl-NL" dirty="0"/>
              <a:t> </a:t>
            </a:r>
            <a:r>
              <a:rPr lang="nl-NL" dirty="0" err="1"/>
              <a:t>each</a:t>
            </a:r>
            <a:r>
              <a:rPr lang="nl-NL" dirty="0"/>
              <a:t> </a:t>
            </a:r>
            <a:r>
              <a:rPr lang="nl-NL" dirty="0" err="1"/>
              <a:t>other</a:t>
            </a:r>
            <a:r>
              <a:rPr lang="nl-NL" dirty="0"/>
              <a:t>.</a:t>
            </a:r>
          </a:p>
        </p:txBody>
      </p:sp>
      <p:pic>
        <p:nvPicPr>
          <p:cNvPr id="7" name="Afbeelding 6">
            <a:extLst>
              <a:ext uri="{FF2B5EF4-FFF2-40B4-BE49-F238E27FC236}">
                <a16:creationId xmlns:a16="http://schemas.microsoft.com/office/drawing/2014/main" id="{A65208AD-6450-4554-B1F4-A650378C4865}"/>
              </a:ext>
            </a:extLst>
          </p:cNvPr>
          <p:cNvPicPr>
            <a:picLocks noChangeAspect="1"/>
          </p:cNvPicPr>
          <p:nvPr/>
        </p:nvPicPr>
        <p:blipFill>
          <a:blip r:embed="rId2"/>
          <a:stretch>
            <a:fillRect/>
          </a:stretch>
        </p:blipFill>
        <p:spPr>
          <a:xfrm>
            <a:off x="5544767" y="1505584"/>
            <a:ext cx="6040563" cy="4866936"/>
          </a:xfrm>
          <a:prstGeom prst="rect">
            <a:avLst/>
          </a:prstGeom>
        </p:spPr>
      </p:pic>
    </p:spTree>
    <p:extLst>
      <p:ext uri="{BB962C8B-B14F-4D97-AF65-F5344CB8AC3E}">
        <p14:creationId xmlns:p14="http://schemas.microsoft.com/office/powerpoint/2010/main" val="28303723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BD582A-6488-4055-871B-FD60014D53C9}"/>
              </a:ext>
            </a:extLst>
          </p:cNvPr>
          <p:cNvSpPr>
            <a:spLocks noGrp="1"/>
          </p:cNvSpPr>
          <p:nvPr>
            <p:ph type="title"/>
          </p:nvPr>
        </p:nvSpPr>
        <p:spPr/>
        <p:txBody>
          <a:bodyPr>
            <a:normAutofit/>
          </a:bodyPr>
          <a:lstStyle/>
          <a:p>
            <a:r>
              <a:rPr lang="nl-NL" sz="3800" dirty="0"/>
              <a:t>Q-U of </a:t>
            </a:r>
            <a:r>
              <a:rPr lang="nl-NL" sz="3800" dirty="0" err="1"/>
              <a:t>brightest</a:t>
            </a:r>
            <a:r>
              <a:rPr lang="nl-NL" sz="3800" dirty="0"/>
              <a:t> sources </a:t>
            </a:r>
            <a:r>
              <a:rPr lang="nl-NL" sz="3800" dirty="0" err="1"/>
              <a:t>comparison</a:t>
            </a:r>
            <a:r>
              <a:rPr lang="nl-NL" sz="3800" dirty="0"/>
              <a:t> MKT&lt;-&gt;VLA (2)</a:t>
            </a:r>
          </a:p>
        </p:txBody>
      </p:sp>
      <p:sp>
        <p:nvSpPr>
          <p:cNvPr id="3" name="Tijdelijke aanduiding voor inhoud 2">
            <a:extLst>
              <a:ext uri="{FF2B5EF4-FFF2-40B4-BE49-F238E27FC236}">
                <a16:creationId xmlns:a16="http://schemas.microsoft.com/office/drawing/2014/main" id="{31EC68FE-D538-4DDE-B460-14680126D349}"/>
              </a:ext>
            </a:extLst>
          </p:cNvPr>
          <p:cNvSpPr>
            <a:spLocks noGrp="1"/>
          </p:cNvSpPr>
          <p:nvPr>
            <p:ph idx="1"/>
          </p:nvPr>
        </p:nvSpPr>
        <p:spPr>
          <a:xfrm>
            <a:off x="838201" y="1825625"/>
            <a:ext cx="4405008" cy="2562185"/>
          </a:xfrm>
        </p:spPr>
        <p:txBody>
          <a:bodyPr>
            <a:normAutofit lnSpcReduction="10000"/>
          </a:bodyPr>
          <a:lstStyle/>
          <a:p>
            <a:r>
              <a:rPr lang="nl-NL" dirty="0"/>
              <a:t>For these five sources, we </a:t>
            </a:r>
            <a:r>
              <a:rPr lang="nl-NL" dirty="0" err="1"/>
              <a:t>measure</a:t>
            </a:r>
            <a:r>
              <a:rPr lang="nl-NL" dirty="0"/>
              <a:t> </a:t>
            </a:r>
            <a:r>
              <a:rPr lang="nl-NL" dirty="0" err="1"/>
              <a:t>the</a:t>
            </a:r>
            <a:r>
              <a:rPr lang="nl-NL" dirty="0"/>
              <a:t> I, Q </a:t>
            </a:r>
            <a:r>
              <a:rPr lang="nl-NL" dirty="0" err="1"/>
              <a:t>and</a:t>
            </a:r>
            <a:r>
              <a:rPr lang="nl-NL" dirty="0"/>
              <a:t> U </a:t>
            </a:r>
            <a:r>
              <a:rPr lang="nl-NL" dirty="0" err="1"/>
              <a:t>intensity</a:t>
            </a:r>
            <a:r>
              <a:rPr lang="nl-NL" dirty="0"/>
              <a:t> but </a:t>
            </a:r>
            <a:r>
              <a:rPr lang="nl-NL" dirty="0" err="1"/>
              <a:t>also</a:t>
            </a:r>
            <a:r>
              <a:rPr lang="nl-NL" dirty="0"/>
              <a:t> </a:t>
            </a:r>
            <a:r>
              <a:rPr lang="nl-NL" dirty="0" err="1"/>
              <a:t>the</a:t>
            </a:r>
            <a:r>
              <a:rPr lang="nl-NL" dirty="0"/>
              <a:t> </a:t>
            </a:r>
            <a:r>
              <a:rPr lang="nl-NL" dirty="0" err="1"/>
              <a:t>polarization</a:t>
            </a:r>
            <a:r>
              <a:rPr lang="nl-NL" dirty="0"/>
              <a:t> </a:t>
            </a:r>
            <a:r>
              <a:rPr lang="nl-NL" dirty="0" err="1"/>
              <a:t>angle</a:t>
            </a:r>
            <a:r>
              <a:rPr lang="nl-NL" dirty="0"/>
              <a:t> (0,5*</a:t>
            </a:r>
            <a:r>
              <a:rPr lang="nl-NL" dirty="0" err="1"/>
              <a:t>arctan</a:t>
            </a:r>
            <a:r>
              <a:rPr lang="nl-NL" dirty="0"/>
              <a:t>(U/Q)) </a:t>
            </a:r>
            <a:r>
              <a:rPr lang="nl-NL" dirty="0" err="1"/>
              <a:t>and</a:t>
            </a:r>
            <a:r>
              <a:rPr lang="nl-NL" dirty="0"/>
              <a:t> </a:t>
            </a:r>
            <a:r>
              <a:rPr lang="nl-NL" dirty="0" err="1"/>
              <a:t>the</a:t>
            </a:r>
            <a:r>
              <a:rPr lang="nl-NL" dirty="0"/>
              <a:t> </a:t>
            </a:r>
            <a:r>
              <a:rPr lang="nl-NL" dirty="0" err="1"/>
              <a:t>degree</a:t>
            </a:r>
            <a:r>
              <a:rPr lang="nl-NL" dirty="0"/>
              <a:t> of </a:t>
            </a:r>
            <a:r>
              <a:rPr lang="nl-NL" dirty="0" err="1"/>
              <a:t>polarization</a:t>
            </a:r>
            <a:r>
              <a:rPr lang="nl-NL" dirty="0"/>
              <a:t> (</a:t>
            </a:r>
            <a:r>
              <a:rPr lang="nl-NL" dirty="0" err="1"/>
              <a:t>sqrt</a:t>
            </a:r>
            <a:r>
              <a:rPr lang="nl-NL" dirty="0"/>
              <a:t>(Q^2 + U^2)/I)</a:t>
            </a:r>
          </a:p>
        </p:txBody>
      </p:sp>
      <p:pic>
        <p:nvPicPr>
          <p:cNvPr id="8" name="Afbeelding 7">
            <a:extLst>
              <a:ext uri="{FF2B5EF4-FFF2-40B4-BE49-F238E27FC236}">
                <a16:creationId xmlns:a16="http://schemas.microsoft.com/office/drawing/2014/main" id="{2D00B824-41C3-4667-9457-025B53E482F7}"/>
              </a:ext>
            </a:extLst>
          </p:cNvPr>
          <p:cNvPicPr>
            <a:picLocks noChangeAspect="1"/>
          </p:cNvPicPr>
          <p:nvPr/>
        </p:nvPicPr>
        <p:blipFill>
          <a:blip r:embed="rId2"/>
          <a:stretch>
            <a:fillRect/>
          </a:stretch>
        </p:blipFill>
        <p:spPr>
          <a:xfrm>
            <a:off x="5162819" y="1920509"/>
            <a:ext cx="3289568" cy="4698460"/>
          </a:xfrm>
          <a:prstGeom prst="rect">
            <a:avLst/>
          </a:prstGeom>
        </p:spPr>
      </p:pic>
      <p:pic>
        <p:nvPicPr>
          <p:cNvPr id="10" name="Afbeelding 9">
            <a:extLst>
              <a:ext uri="{FF2B5EF4-FFF2-40B4-BE49-F238E27FC236}">
                <a16:creationId xmlns:a16="http://schemas.microsoft.com/office/drawing/2014/main" id="{1A848865-199B-4228-942C-D737C8AACD66}"/>
              </a:ext>
            </a:extLst>
          </p:cNvPr>
          <p:cNvPicPr>
            <a:picLocks noChangeAspect="1"/>
          </p:cNvPicPr>
          <p:nvPr/>
        </p:nvPicPr>
        <p:blipFill>
          <a:blip r:embed="rId3"/>
          <a:stretch>
            <a:fillRect/>
          </a:stretch>
        </p:blipFill>
        <p:spPr>
          <a:xfrm>
            <a:off x="8371997" y="1920509"/>
            <a:ext cx="3679357" cy="4698460"/>
          </a:xfrm>
          <a:prstGeom prst="rect">
            <a:avLst/>
          </a:prstGeom>
        </p:spPr>
      </p:pic>
      <p:pic>
        <p:nvPicPr>
          <p:cNvPr id="16" name="Afbeelding 15">
            <a:extLst>
              <a:ext uri="{FF2B5EF4-FFF2-40B4-BE49-F238E27FC236}">
                <a16:creationId xmlns:a16="http://schemas.microsoft.com/office/drawing/2014/main" id="{48983B32-96BA-43AC-9757-F4D23F5D67E1}"/>
              </a:ext>
            </a:extLst>
          </p:cNvPr>
          <p:cNvPicPr>
            <a:picLocks noChangeAspect="1"/>
          </p:cNvPicPr>
          <p:nvPr/>
        </p:nvPicPr>
        <p:blipFill>
          <a:blip r:embed="rId4"/>
          <a:stretch>
            <a:fillRect/>
          </a:stretch>
        </p:blipFill>
        <p:spPr>
          <a:xfrm>
            <a:off x="2660895" y="4522747"/>
            <a:ext cx="2318218" cy="2211223"/>
          </a:xfrm>
          <a:prstGeom prst="rect">
            <a:avLst/>
          </a:prstGeom>
        </p:spPr>
      </p:pic>
    </p:spTree>
    <p:extLst>
      <p:ext uri="{BB962C8B-B14F-4D97-AF65-F5344CB8AC3E}">
        <p14:creationId xmlns:p14="http://schemas.microsoft.com/office/powerpoint/2010/main" val="670280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EE8806-14EB-420C-8239-4E2EC926C0D3}"/>
              </a:ext>
            </a:extLst>
          </p:cNvPr>
          <p:cNvSpPr>
            <a:spLocks noGrp="1"/>
          </p:cNvSpPr>
          <p:nvPr>
            <p:ph type="title"/>
          </p:nvPr>
        </p:nvSpPr>
        <p:spPr/>
        <p:txBody>
          <a:bodyPr/>
          <a:lstStyle/>
          <a:p>
            <a:r>
              <a:rPr lang="nl-NL" dirty="0"/>
              <a:t>Step 1: </a:t>
            </a:r>
            <a:r>
              <a:rPr lang="nl-NL" dirty="0" err="1"/>
              <a:t>Literature</a:t>
            </a:r>
            <a:r>
              <a:rPr lang="nl-NL" dirty="0"/>
              <a:t> (2)</a:t>
            </a:r>
          </a:p>
        </p:txBody>
      </p:sp>
      <p:sp>
        <p:nvSpPr>
          <p:cNvPr id="3" name="Tijdelijke aanduiding voor inhoud 2">
            <a:extLst>
              <a:ext uri="{FF2B5EF4-FFF2-40B4-BE49-F238E27FC236}">
                <a16:creationId xmlns:a16="http://schemas.microsoft.com/office/drawing/2014/main" id="{C7DA72BD-B295-4F90-A24B-C2092B2BDC05}"/>
              </a:ext>
            </a:extLst>
          </p:cNvPr>
          <p:cNvSpPr>
            <a:spLocks noGrp="1"/>
          </p:cNvSpPr>
          <p:nvPr>
            <p:ph idx="1"/>
          </p:nvPr>
        </p:nvSpPr>
        <p:spPr/>
        <p:txBody>
          <a:bodyPr>
            <a:normAutofit/>
          </a:bodyPr>
          <a:lstStyle/>
          <a:p>
            <a:pPr marL="0" indent="0">
              <a:buNone/>
            </a:pPr>
            <a:r>
              <a:rPr lang="nl-NL" dirty="0" err="1"/>
              <a:t>Some</a:t>
            </a:r>
            <a:r>
              <a:rPr lang="nl-NL" dirty="0"/>
              <a:t> </a:t>
            </a:r>
            <a:r>
              <a:rPr lang="nl-NL" dirty="0" err="1"/>
              <a:t>notes</a:t>
            </a:r>
            <a:r>
              <a:rPr lang="nl-NL" dirty="0"/>
              <a:t>:</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Due to the selection, this sub-sample is strongly biased towards clusters with radio halos and relics.</a:t>
            </a:r>
          </a:p>
          <a:p>
            <a:r>
              <a:rPr lang="en-US" sz="1800" i="1" dirty="0">
                <a:latin typeface="Calibri" panose="020F0502020204030204" pitchFamily="34" charset="0"/>
                <a:ea typeface="Calibri" panose="020F0502020204030204" pitchFamily="34" charset="0"/>
                <a:cs typeface="Times New Roman" panose="02020603050405020304" pitchFamily="18" charset="0"/>
              </a:rPr>
              <a:t>“In Stokes I, we cleaned to a depth of ∼ 80 µJy beam−1, using up to 500,000 components. Stokes Q and U were </a:t>
            </a:r>
            <a:r>
              <a:rPr lang="en-US" sz="1800" i="1" dirty="0" err="1">
                <a:latin typeface="Calibri" panose="020F0502020204030204" pitchFamily="34" charset="0"/>
                <a:ea typeface="Calibri" panose="020F0502020204030204" pitchFamily="34" charset="0"/>
                <a:cs typeface="Times New Roman" panose="02020603050405020304" pitchFamily="18" charset="0"/>
              </a:rPr>
              <a:t>CLEANed</a:t>
            </a:r>
            <a:r>
              <a:rPr lang="en-US" sz="1800" i="1" dirty="0">
                <a:latin typeface="Calibri" panose="020F0502020204030204" pitchFamily="34" charset="0"/>
                <a:ea typeface="Calibri" panose="020F0502020204030204" pitchFamily="34" charset="0"/>
                <a:cs typeface="Times New Roman" panose="02020603050405020304" pitchFamily="18" charset="0"/>
              </a:rPr>
              <a:t> to a depth of ∼ 30 µJy beam−1 with up to 50,000 components. Off-source noise values in images which were not dynamic range limited were ∼3 µJy beam−1.</a:t>
            </a:r>
            <a:r>
              <a:rPr lang="en-US" sz="1800" i="1"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does this mean I should </a:t>
            </a:r>
            <a:r>
              <a:rPr lang="en-US" sz="1800" dirty="0">
                <a:solidFill>
                  <a:srgbClr val="FF0000"/>
                </a:solidFill>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ignore sources below this </a:t>
            </a:r>
            <a:r>
              <a:rPr lang="en-US" sz="1800" dirty="0" err="1">
                <a:solidFill>
                  <a:srgbClr val="FF0000"/>
                </a:solidFill>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treshhold</a:t>
            </a:r>
            <a:r>
              <a:rPr lang="en-US" sz="1800" dirty="0">
                <a:solidFill>
                  <a:srgbClr val="FF0000"/>
                </a:solidFill>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p>
          <a:p>
            <a:r>
              <a:rPr lang="en-US" sz="1800" i="1" dirty="0">
                <a:effectLst/>
                <a:latin typeface="Calibri" panose="020F0502020204030204" pitchFamily="34" charset="0"/>
                <a:ea typeface="Calibri" panose="020F0502020204030204" pitchFamily="34" charset="0"/>
                <a:cs typeface="Times New Roman" panose="02020603050405020304" pitchFamily="18" charset="0"/>
              </a:rPr>
              <a:t>“We used the same 5% frequency bins and the total bandwidth used by the Stokes I imaging, which allows the recovery of RMs up to ± 100 rad m−2 at full sensitivity, with decreasing sensitivity beyond this range.”</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There is already a source catalogue available which I can use</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nl-NL" dirty="0"/>
          </a:p>
        </p:txBody>
      </p:sp>
      <p:sp>
        <p:nvSpPr>
          <p:cNvPr id="4" name="Tekstvak 3">
            <a:extLst>
              <a:ext uri="{FF2B5EF4-FFF2-40B4-BE49-F238E27FC236}">
                <a16:creationId xmlns:a16="http://schemas.microsoft.com/office/drawing/2014/main" id="{5DF3891C-347D-4D41-95B1-35A3642C6728}"/>
              </a:ext>
            </a:extLst>
          </p:cNvPr>
          <p:cNvSpPr txBox="1"/>
          <p:nvPr/>
        </p:nvSpPr>
        <p:spPr>
          <a:xfrm>
            <a:off x="838200" y="6050290"/>
            <a:ext cx="9737922" cy="523220"/>
          </a:xfrm>
          <a:prstGeom prst="rect">
            <a:avLst/>
          </a:prstGeom>
          <a:noFill/>
        </p:spPr>
        <p:txBody>
          <a:bodyPr wrap="none" rtlCol="0">
            <a:spAutoFit/>
          </a:bodyPr>
          <a:lstStyle/>
          <a:p>
            <a:r>
              <a:rPr lang="nl-NL" sz="2800" dirty="0"/>
              <a:t>Full </a:t>
            </a:r>
            <a:r>
              <a:rPr lang="nl-NL" sz="2800" dirty="0" err="1"/>
              <a:t>literature</a:t>
            </a:r>
            <a:r>
              <a:rPr lang="nl-NL" sz="2800" dirty="0"/>
              <a:t> </a:t>
            </a:r>
            <a:r>
              <a:rPr lang="nl-NL" sz="2800" dirty="0" err="1"/>
              <a:t>study</a:t>
            </a:r>
            <a:r>
              <a:rPr lang="nl-NL" sz="2800" dirty="0"/>
              <a:t> </a:t>
            </a:r>
            <a:r>
              <a:rPr lang="nl-NL" sz="2800" dirty="0" err="1"/>
              <a:t>notes</a:t>
            </a:r>
            <a:r>
              <a:rPr lang="nl-NL" sz="2800" dirty="0"/>
              <a:t> </a:t>
            </a:r>
            <a:r>
              <a:rPr lang="nl-NL" sz="2800" dirty="0" err="1"/>
              <a:t>can</a:t>
            </a:r>
            <a:r>
              <a:rPr lang="nl-NL" sz="2800" dirty="0"/>
              <a:t> </a:t>
            </a:r>
            <a:r>
              <a:rPr lang="nl-NL" sz="2800" dirty="0" err="1"/>
              <a:t>be</a:t>
            </a:r>
            <a:r>
              <a:rPr lang="nl-NL" sz="2800" dirty="0"/>
              <a:t> found in “Literatuurstudie.docx”</a:t>
            </a:r>
          </a:p>
        </p:txBody>
      </p:sp>
    </p:spTree>
    <p:extLst>
      <p:ext uri="{BB962C8B-B14F-4D97-AF65-F5344CB8AC3E}">
        <p14:creationId xmlns:p14="http://schemas.microsoft.com/office/powerpoint/2010/main" val="26354363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BD582A-6488-4055-871B-FD60014D53C9}"/>
              </a:ext>
            </a:extLst>
          </p:cNvPr>
          <p:cNvSpPr>
            <a:spLocks noGrp="1"/>
          </p:cNvSpPr>
          <p:nvPr>
            <p:ph type="title"/>
          </p:nvPr>
        </p:nvSpPr>
        <p:spPr/>
        <p:txBody>
          <a:bodyPr>
            <a:normAutofit/>
          </a:bodyPr>
          <a:lstStyle/>
          <a:p>
            <a:r>
              <a:rPr lang="nl-NL" sz="3800" dirty="0"/>
              <a:t>Q-U of </a:t>
            </a:r>
            <a:r>
              <a:rPr lang="nl-NL" sz="3800" dirty="0" err="1"/>
              <a:t>brightest</a:t>
            </a:r>
            <a:r>
              <a:rPr lang="nl-NL" sz="3800" dirty="0"/>
              <a:t> sources </a:t>
            </a:r>
            <a:r>
              <a:rPr lang="nl-NL" sz="3800" dirty="0" err="1"/>
              <a:t>comparison</a:t>
            </a:r>
            <a:r>
              <a:rPr lang="nl-NL" sz="3800" dirty="0"/>
              <a:t> MKT&lt;-&gt;VLA (3)</a:t>
            </a:r>
          </a:p>
        </p:txBody>
      </p:sp>
      <p:sp>
        <p:nvSpPr>
          <p:cNvPr id="3" name="Tijdelijke aanduiding voor inhoud 2">
            <a:extLst>
              <a:ext uri="{FF2B5EF4-FFF2-40B4-BE49-F238E27FC236}">
                <a16:creationId xmlns:a16="http://schemas.microsoft.com/office/drawing/2014/main" id="{31EC68FE-D538-4DDE-B460-14680126D349}"/>
              </a:ext>
            </a:extLst>
          </p:cNvPr>
          <p:cNvSpPr>
            <a:spLocks noGrp="1"/>
          </p:cNvSpPr>
          <p:nvPr>
            <p:ph idx="1"/>
          </p:nvPr>
        </p:nvSpPr>
        <p:spPr>
          <a:xfrm>
            <a:off x="838201" y="1825625"/>
            <a:ext cx="4405008" cy="4351338"/>
          </a:xfrm>
        </p:spPr>
        <p:txBody>
          <a:bodyPr>
            <a:normAutofit/>
          </a:bodyPr>
          <a:lstStyle/>
          <a:p>
            <a:r>
              <a:rPr lang="nl-NL" dirty="0"/>
              <a:t>How do </a:t>
            </a:r>
            <a:r>
              <a:rPr lang="nl-NL" dirty="0" err="1"/>
              <a:t>our</a:t>
            </a:r>
            <a:r>
              <a:rPr lang="nl-NL" dirty="0"/>
              <a:t> flux </a:t>
            </a:r>
            <a:r>
              <a:rPr lang="nl-NL" dirty="0" err="1"/>
              <a:t>measurements</a:t>
            </a:r>
            <a:r>
              <a:rPr lang="nl-NL" dirty="0"/>
              <a:t> </a:t>
            </a:r>
            <a:r>
              <a:rPr lang="nl-NL" dirty="0" err="1"/>
              <a:t>compare</a:t>
            </a:r>
            <a:r>
              <a:rPr lang="nl-NL" dirty="0"/>
              <a:t> </a:t>
            </a:r>
            <a:r>
              <a:rPr lang="nl-NL" dirty="0" err="1"/>
              <a:t>to</a:t>
            </a:r>
            <a:r>
              <a:rPr lang="nl-NL" dirty="0"/>
              <a:t> </a:t>
            </a:r>
            <a:r>
              <a:rPr lang="nl-NL" dirty="0" err="1"/>
              <a:t>that</a:t>
            </a:r>
            <a:r>
              <a:rPr lang="nl-NL" dirty="0"/>
              <a:t> of </a:t>
            </a:r>
            <a:r>
              <a:rPr lang="nl-NL" dirty="0" err="1"/>
              <a:t>the</a:t>
            </a:r>
            <a:r>
              <a:rPr lang="nl-NL" dirty="0"/>
              <a:t> VLA data </a:t>
            </a:r>
            <a:r>
              <a:rPr lang="nl-NL" dirty="0" err="1"/>
              <a:t>by</a:t>
            </a:r>
            <a:r>
              <a:rPr lang="nl-NL" dirty="0"/>
              <a:t> Erik?</a:t>
            </a:r>
          </a:p>
          <a:p>
            <a:r>
              <a:rPr lang="nl-NL" dirty="0"/>
              <a:t>Source 1 </a:t>
            </a:r>
            <a:r>
              <a:rPr lang="nl-NL" dirty="0" err="1"/>
              <a:t>doesn’t</a:t>
            </a:r>
            <a:r>
              <a:rPr lang="nl-NL" dirty="0"/>
              <a:t> match </a:t>
            </a:r>
            <a:r>
              <a:rPr lang="nl-NL" dirty="0" err="1"/>
              <a:t>nicely</a:t>
            </a:r>
            <a:r>
              <a:rPr lang="nl-NL" dirty="0"/>
              <a:t> in Q or U</a:t>
            </a:r>
          </a:p>
          <a:p>
            <a:r>
              <a:rPr lang="nl-NL" dirty="0" err="1"/>
              <a:t>There</a:t>
            </a:r>
            <a:r>
              <a:rPr lang="nl-NL" dirty="0"/>
              <a:t> </a:t>
            </a:r>
            <a:r>
              <a:rPr lang="nl-NL" dirty="0" err="1"/>
              <a:t>seems</a:t>
            </a:r>
            <a:r>
              <a:rPr lang="nl-NL" dirty="0"/>
              <a:t> </a:t>
            </a:r>
            <a:r>
              <a:rPr lang="nl-NL" dirty="0" err="1"/>
              <a:t>to</a:t>
            </a:r>
            <a:r>
              <a:rPr lang="nl-NL" dirty="0"/>
              <a:t> </a:t>
            </a:r>
            <a:r>
              <a:rPr lang="nl-NL" dirty="0" err="1"/>
              <a:t>be</a:t>
            </a:r>
            <a:r>
              <a:rPr lang="nl-NL" dirty="0"/>
              <a:t> a </a:t>
            </a:r>
            <a:r>
              <a:rPr lang="nl-NL" dirty="0" err="1"/>
              <a:t>systematic</a:t>
            </a:r>
            <a:r>
              <a:rPr lang="nl-NL" dirty="0"/>
              <a:t> error in I</a:t>
            </a:r>
          </a:p>
        </p:txBody>
      </p:sp>
      <p:pic>
        <p:nvPicPr>
          <p:cNvPr id="10" name="Afbeelding 9">
            <a:extLst>
              <a:ext uri="{FF2B5EF4-FFF2-40B4-BE49-F238E27FC236}">
                <a16:creationId xmlns:a16="http://schemas.microsoft.com/office/drawing/2014/main" id="{FD48369C-008A-4B6E-A26D-8EC67B54AFFC}"/>
              </a:ext>
            </a:extLst>
          </p:cNvPr>
          <p:cNvPicPr>
            <a:picLocks noChangeAspect="1"/>
          </p:cNvPicPr>
          <p:nvPr/>
        </p:nvPicPr>
        <p:blipFill>
          <a:blip r:embed="rId2"/>
          <a:stretch>
            <a:fillRect/>
          </a:stretch>
        </p:blipFill>
        <p:spPr>
          <a:xfrm>
            <a:off x="5551998" y="1484647"/>
            <a:ext cx="6176845" cy="5176212"/>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326500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BD582A-6488-4055-871B-FD60014D53C9}"/>
              </a:ext>
            </a:extLst>
          </p:cNvPr>
          <p:cNvSpPr>
            <a:spLocks noGrp="1"/>
          </p:cNvSpPr>
          <p:nvPr>
            <p:ph type="title"/>
          </p:nvPr>
        </p:nvSpPr>
        <p:spPr/>
        <p:txBody>
          <a:bodyPr>
            <a:normAutofit/>
          </a:bodyPr>
          <a:lstStyle/>
          <a:p>
            <a:r>
              <a:rPr lang="nl-NL" sz="3800" dirty="0"/>
              <a:t>Q-U of </a:t>
            </a:r>
            <a:r>
              <a:rPr lang="nl-NL" sz="3800" dirty="0" err="1"/>
              <a:t>brightest</a:t>
            </a:r>
            <a:r>
              <a:rPr lang="nl-NL" sz="3800" dirty="0"/>
              <a:t> sources </a:t>
            </a:r>
            <a:r>
              <a:rPr lang="nl-NL" sz="3800" dirty="0" err="1"/>
              <a:t>comparison</a:t>
            </a:r>
            <a:r>
              <a:rPr lang="nl-NL" sz="3800" dirty="0"/>
              <a:t> MKT&lt;-&gt;VLA (4)</a:t>
            </a:r>
          </a:p>
        </p:txBody>
      </p:sp>
      <p:sp>
        <p:nvSpPr>
          <p:cNvPr id="3" name="Tijdelijke aanduiding voor inhoud 2">
            <a:extLst>
              <a:ext uri="{FF2B5EF4-FFF2-40B4-BE49-F238E27FC236}">
                <a16:creationId xmlns:a16="http://schemas.microsoft.com/office/drawing/2014/main" id="{31EC68FE-D538-4DDE-B460-14680126D349}"/>
              </a:ext>
            </a:extLst>
          </p:cNvPr>
          <p:cNvSpPr>
            <a:spLocks noGrp="1"/>
          </p:cNvSpPr>
          <p:nvPr>
            <p:ph idx="1"/>
          </p:nvPr>
        </p:nvSpPr>
        <p:spPr>
          <a:xfrm>
            <a:off x="838201" y="1825625"/>
            <a:ext cx="4405008" cy="4351338"/>
          </a:xfrm>
        </p:spPr>
        <p:txBody>
          <a:bodyPr>
            <a:normAutofit/>
          </a:bodyPr>
          <a:lstStyle/>
          <a:p>
            <a:r>
              <a:rPr lang="nl-NL" dirty="0"/>
              <a:t>How do </a:t>
            </a:r>
            <a:r>
              <a:rPr lang="nl-NL" dirty="0" err="1"/>
              <a:t>our</a:t>
            </a:r>
            <a:r>
              <a:rPr lang="nl-NL" dirty="0"/>
              <a:t> flux </a:t>
            </a:r>
            <a:r>
              <a:rPr lang="nl-NL" dirty="0" err="1"/>
              <a:t>measurements</a:t>
            </a:r>
            <a:r>
              <a:rPr lang="nl-NL" dirty="0"/>
              <a:t> </a:t>
            </a:r>
            <a:r>
              <a:rPr lang="nl-NL" dirty="0" err="1"/>
              <a:t>compare</a:t>
            </a:r>
            <a:r>
              <a:rPr lang="nl-NL" dirty="0"/>
              <a:t> </a:t>
            </a:r>
            <a:r>
              <a:rPr lang="nl-NL" dirty="0" err="1"/>
              <a:t>to</a:t>
            </a:r>
            <a:r>
              <a:rPr lang="nl-NL" dirty="0"/>
              <a:t> </a:t>
            </a:r>
            <a:r>
              <a:rPr lang="nl-NL" dirty="0" err="1"/>
              <a:t>that</a:t>
            </a:r>
            <a:r>
              <a:rPr lang="nl-NL" dirty="0"/>
              <a:t> of </a:t>
            </a:r>
            <a:r>
              <a:rPr lang="nl-NL" dirty="0" err="1"/>
              <a:t>the</a:t>
            </a:r>
            <a:r>
              <a:rPr lang="nl-NL" dirty="0"/>
              <a:t> VLA data </a:t>
            </a:r>
            <a:r>
              <a:rPr lang="nl-NL" dirty="0" err="1"/>
              <a:t>by</a:t>
            </a:r>
            <a:r>
              <a:rPr lang="nl-NL" dirty="0"/>
              <a:t> Erik?</a:t>
            </a:r>
          </a:p>
          <a:p>
            <a:r>
              <a:rPr lang="nl-NL" dirty="0"/>
              <a:t>Source 2 matches </a:t>
            </a:r>
            <a:r>
              <a:rPr lang="nl-NL" dirty="0" err="1"/>
              <a:t>better</a:t>
            </a:r>
            <a:r>
              <a:rPr lang="nl-NL" dirty="0"/>
              <a:t> in Q or U</a:t>
            </a:r>
          </a:p>
          <a:p>
            <a:r>
              <a:rPr lang="nl-NL" dirty="0" err="1"/>
              <a:t>There</a:t>
            </a:r>
            <a:r>
              <a:rPr lang="nl-NL" dirty="0"/>
              <a:t> </a:t>
            </a:r>
            <a:r>
              <a:rPr lang="nl-NL" dirty="0" err="1"/>
              <a:t>seems</a:t>
            </a:r>
            <a:r>
              <a:rPr lang="nl-NL" dirty="0"/>
              <a:t> </a:t>
            </a:r>
            <a:r>
              <a:rPr lang="nl-NL" dirty="0" err="1"/>
              <a:t>to</a:t>
            </a:r>
            <a:r>
              <a:rPr lang="nl-NL" dirty="0"/>
              <a:t> </a:t>
            </a:r>
            <a:r>
              <a:rPr lang="nl-NL" dirty="0" err="1"/>
              <a:t>be</a:t>
            </a:r>
            <a:r>
              <a:rPr lang="nl-NL" dirty="0"/>
              <a:t> a </a:t>
            </a:r>
            <a:r>
              <a:rPr lang="nl-NL" dirty="0" err="1"/>
              <a:t>systematic</a:t>
            </a:r>
            <a:r>
              <a:rPr lang="nl-NL" dirty="0"/>
              <a:t> error in I</a:t>
            </a:r>
          </a:p>
          <a:p>
            <a:endParaRPr lang="nl-NL" dirty="0"/>
          </a:p>
        </p:txBody>
      </p:sp>
      <p:pic>
        <p:nvPicPr>
          <p:cNvPr id="5" name="Afbeelding 4">
            <a:extLst>
              <a:ext uri="{FF2B5EF4-FFF2-40B4-BE49-F238E27FC236}">
                <a16:creationId xmlns:a16="http://schemas.microsoft.com/office/drawing/2014/main" id="{80BC7F5B-BE7F-44E4-92E0-76DAD09ABC25}"/>
              </a:ext>
            </a:extLst>
          </p:cNvPr>
          <p:cNvPicPr>
            <a:picLocks noChangeAspect="1"/>
          </p:cNvPicPr>
          <p:nvPr/>
        </p:nvPicPr>
        <p:blipFill>
          <a:blip r:embed="rId2"/>
          <a:stretch>
            <a:fillRect/>
          </a:stretch>
        </p:blipFill>
        <p:spPr>
          <a:xfrm>
            <a:off x="5632507" y="1698419"/>
            <a:ext cx="5721292" cy="4794456"/>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045280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BD582A-6488-4055-871B-FD60014D53C9}"/>
              </a:ext>
            </a:extLst>
          </p:cNvPr>
          <p:cNvSpPr>
            <a:spLocks noGrp="1"/>
          </p:cNvSpPr>
          <p:nvPr>
            <p:ph type="title"/>
          </p:nvPr>
        </p:nvSpPr>
        <p:spPr/>
        <p:txBody>
          <a:bodyPr>
            <a:normAutofit/>
          </a:bodyPr>
          <a:lstStyle/>
          <a:p>
            <a:r>
              <a:rPr lang="nl-NL" sz="3800" dirty="0"/>
              <a:t>Q-U of </a:t>
            </a:r>
            <a:r>
              <a:rPr lang="nl-NL" sz="3800" dirty="0" err="1"/>
              <a:t>brightest</a:t>
            </a:r>
            <a:r>
              <a:rPr lang="nl-NL" sz="3800" dirty="0"/>
              <a:t> sources </a:t>
            </a:r>
            <a:r>
              <a:rPr lang="nl-NL" sz="3800" dirty="0" err="1"/>
              <a:t>comparison</a:t>
            </a:r>
            <a:r>
              <a:rPr lang="nl-NL" sz="3800" dirty="0"/>
              <a:t> MKT&lt;-&gt;VLA (5)</a:t>
            </a:r>
          </a:p>
        </p:txBody>
      </p:sp>
      <p:sp>
        <p:nvSpPr>
          <p:cNvPr id="3" name="Tijdelijke aanduiding voor inhoud 2">
            <a:extLst>
              <a:ext uri="{FF2B5EF4-FFF2-40B4-BE49-F238E27FC236}">
                <a16:creationId xmlns:a16="http://schemas.microsoft.com/office/drawing/2014/main" id="{31EC68FE-D538-4DDE-B460-14680126D349}"/>
              </a:ext>
            </a:extLst>
          </p:cNvPr>
          <p:cNvSpPr>
            <a:spLocks noGrp="1"/>
          </p:cNvSpPr>
          <p:nvPr>
            <p:ph idx="1"/>
          </p:nvPr>
        </p:nvSpPr>
        <p:spPr>
          <a:xfrm>
            <a:off x="838201" y="1825625"/>
            <a:ext cx="4405008" cy="4351338"/>
          </a:xfrm>
        </p:spPr>
        <p:txBody>
          <a:bodyPr>
            <a:normAutofit/>
          </a:bodyPr>
          <a:lstStyle/>
          <a:p>
            <a:r>
              <a:rPr lang="nl-NL" dirty="0"/>
              <a:t>How do </a:t>
            </a:r>
            <a:r>
              <a:rPr lang="nl-NL" dirty="0" err="1"/>
              <a:t>our</a:t>
            </a:r>
            <a:r>
              <a:rPr lang="nl-NL" dirty="0"/>
              <a:t> flux </a:t>
            </a:r>
            <a:r>
              <a:rPr lang="nl-NL" dirty="0" err="1"/>
              <a:t>measurements</a:t>
            </a:r>
            <a:r>
              <a:rPr lang="nl-NL" dirty="0"/>
              <a:t> </a:t>
            </a:r>
            <a:r>
              <a:rPr lang="nl-NL" dirty="0" err="1"/>
              <a:t>compare</a:t>
            </a:r>
            <a:r>
              <a:rPr lang="nl-NL" dirty="0"/>
              <a:t> </a:t>
            </a:r>
            <a:r>
              <a:rPr lang="nl-NL" dirty="0" err="1"/>
              <a:t>to</a:t>
            </a:r>
            <a:r>
              <a:rPr lang="nl-NL" dirty="0"/>
              <a:t> </a:t>
            </a:r>
            <a:r>
              <a:rPr lang="nl-NL" dirty="0" err="1"/>
              <a:t>that</a:t>
            </a:r>
            <a:r>
              <a:rPr lang="nl-NL" dirty="0"/>
              <a:t> of </a:t>
            </a:r>
            <a:r>
              <a:rPr lang="nl-NL" dirty="0" err="1"/>
              <a:t>the</a:t>
            </a:r>
            <a:r>
              <a:rPr lang="nl-NL" dirty="0"/>
              <a:t> VLA data </a:t>
            </a:r>
            <a:r>
              <a:rPr lang="nl-NL" dirty="0" err="1"/>
              <a:t>by</a:t>
            </a:r>
            <a:r>
              <a:rPr lang="nl-NL" dirty="0"/>
              <a:t> Erik?</a:t>
            </a:r>
          </a:p>
          <a:p>
            <a:r>
              <a:rPr lang="nl-NL" dirty="0"/>
              <a:t>Source 3 matches a bit in Q but </a:t>
            </a:r>
            <a:r>
              <a:rPr lang="nl-NL" dirty="0" err="1"/>
              <a:t>not</a:t>
            </a:r>
            <a:r>
              <a:rPr lang="nl-NL" dirty="0"/>
              <a:t> in U</a:t>
            </a:r>
          </a:p>
          <a:p>
            <a:r>
              <a:rPr lang="nl-NL" dirty="0" err="1"/>
              <a:t>There</a:t>
            </a:r>
            <a:r>
              <a:rPr lang="nl-NL" dirty="0"/>
              <a:t> </a:t>
            </a:r>
            <a:r>
              <a:rPr lang="nl-NL" dirty="0" err="1"/>
              <a:t>seems</a:t>
            </a:r>
            <a:r>
              <a:rPr lang="nl-NL" dirty="0"/>
              <a:t> </a:t>
            </a:r>
            <a:r>
              <a:rPr lang="nl-NL" dirty="0" err="1"/>
              <a:t>to</a:t>
            </a:r>
            <a:r>
              <a:rPr lang="nl-NL" dirty="0"/>
              <a:t> </a:t>
            </a:r>
            <a:r>
              <a:rPr lang="nl-NL" dirty="0" err="1"/>
              <a:t>be</a:t>
            </a:r>
            <a:r>
              <a:rPr lang="nl-NL" dirty="0"/>
              <a:t> a </a:t>
            </a:r>
            <a:r>
              <a:rPr lang="nl-NL" dirty="0" err="1"/>
              <a:t>systematic</a:t>
            </a:r>
            <a:r>
              <a:rPr lang="nl-NL" dirty="0"/>
              <a:t> error in I</a:t>
            </a:r>
          </a:p>
          <a:p>
            <a:endParaRPr lang="nl-NL" dirty="0"/>
          </a:p>
        </p:txBody>
      </p:sp>
      <p:pic>
        <p:nvPicPr>
          <p:cNvPr id="5" name="Afbeelding 4">
            <a:extLst>
              <a:ext uri="{FF2B5EF4-FFF2-40B4-BE49-F238E27FC236}">
                <a16:creationId xmlns:a16="http://schemas.microsoft.com/office/drawing/2014/main" id="{80BC7F5B-BE7F-44E4-92E0-76DAD09ABC2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53413" y="1698419"/>
            <a:ext cx="5679479" cy="4794456"/>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4025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BD582A-6488-4055-871B-FD60014D53C9}"/>
              </a:ext>
            </a:extLst>
          </p:cNvPr>
          <p:cNvSpPr>
            <a:spLocks noGrp="1"/>
          </p:cNvSpPr>
          <p:nvPr>
            <p:ph type="title"/>
          </p:nvPr>
        </p:nvSpPr>
        <p:spPr/>
        <p:txBody>
          <a:bodyPr>
            <a:normAutofit/>
          </a:bodyPr>
          <a:lstStyle/>
          <a:p>
            <a:r>
              <a:rPr lang="nl-NL" sz="3800" dirty="0"/>
              <a:t>Q-U of </a:t>
            </a:r>
            <a:r>
              <a:rPr lang="nl-NL" sz="3800" dirty="0" err="1"/>
              <a:t>brightest</a:t>
            </a:r>
            <a:r>
              <a:rPr lang="nl-NL" sz="3800" dirty="0"/>
              <a:t> sources </a:t>
            </a:r>
            <a:r>
              <a:rPr lang="nl-NL" sz="3800" dirty="0" err="1"/>
              <a:t>comparison</a:t>
            </a:r>
            <a:r>
              <a:rPr lang="nl-NL" sz="3800" dirty="0"/>
              <a:t> MKT&lt;-&gt;VLA (6)</a:t>
            </a:r>
          </a:p>
        </p:txBody>
      </p:sp>
      <p:sp>
        <p:nvSpPr>
          <p:cNvPr id="3" name="Tijdelijke aanduiding voor inhoud 2">
            <a:extLst>
              <a:ext uri="{FF2B5EF4-FFF2-40B4-BE49-F238E27FC236}">
                <a16:creationId xmlns:a16="http://schemas.microsoft.com/office/drawing/2014/main" id="{31EC68FE-D538-4DDE-B460-14680126D349}"/>
              </a:ext>
            </a:extLst>
          </p:cNvPr>
          <p:cNvSpPr>
            <a:spLocks noGrp="1"/>
          </p:cNvSpPr>
          <p:nvPr>
            <p:ph idx="1"/>
          </p:nvPr>
        </p:nvSpPr>
        <p:spPr>
          <a:xfrm>
            <a:off x="838201" y="1825625"/>
            <a:ext cx="4405008" cy="4351338"/>
          </a:xfrm>
        </p:spPr>
        <p:txBody>
          <a:bodyPr>
            <a:normAutofit/>
          </a:bodyPr>
          <a:lstStyle/>
          <a:p>
            <a:r>
              <a:rPr lang="nl-NL" dirty="0"/>
              <a:t>How do </a:t>
            </a:r>
            <a:r>
              <a:rPr lang="nl-NL" dirty="0" err="1"/>
              <a:t>our</a:t>
            </a:r>
            <a:r>
              <a:rPr lang="nl-NL" dirty="0"/>
              <a:t> flux </a:t>
            </a:r>
            <a:r>
              <a:rPr lang="nl-NL" dirty="0" err="1"/>
              <a:t>measurements</a:t>
            </a:r>
            <a:r>
              <a:rPr lang="nl-NL" dirty="0"/>
              <a:t> </a:t>
            </a:r>
            <a:r>
              <a:rPr lang="nl-NL" dirty="0" err="1"/>
              <a:t>compare</a:t>
            </a:r>
            <a:r>
              <a:rPr lang="nl-NL" dirty="0"/>
              <a:t> </a:t>
            </a:r>
            <a:r>
              <a:rPr lang="nl-NL" dirty="0" err="1"/>
              <a:t>to</a:t>
            </a:r>
            <a:r>
              <a:rPr lang="nl-NL" dirty="0"/>
              <a:t> </a:t>
            </a:r>
            <a:r>
              <a:rPr lang="nl-NL" dirty="0" err="1"/>
              <a:t>that</a:t>
            </a:r>
            <a:r>
              <a:rPr lang="nl-NL" dirty="0"/>
              <a:t> of </a:t>
            </a:r>
            <a:r>
              <a:rPr lang="nl-NL" dirty="0" err="1"/>
              <a:t>the</a:t>
            </a:r>
            <a:r>
              <a:rPr lang="nl-NL" dirty="0"/>
              <a:t> VLA data </a:t>
            </a:r>
            <a:r>
              <a:rPr lang="nl-NL" dirty="0" err="1"/>
              <a:t>by</a:t>
            </a:r>
            <a:r>
              <a:rPr lang="nl-NL" dirty="0"/>
              <a:t> Erik?</a:t>
            </a:r>
          </a:p>
          <a:p>
            <a:r>
              <a:rPr lang="nl-NL" dirty="0"/>
              <a:t>Both Q </a:t>
            </a:r>
            <a:r>
              <a:rPr lang="nl-NL" dirty="0" err="1"/>
              <a:t>and</a:t>
            </a:r>
            <a:r>
              <a:rPr lang="nl-NL" dirty="0"/>
              <a:t> U match </a:t>
            </a:r>
            <a:r>
              <a:rPr lang="nl-NL" dirty="0" err="1"/>
              <a:t>nicely</a:t>
            </a:r>
            <a:endParaRPr lang="nl-NL" dirty="0"/>
          </a:p>
          <a:p>
            <a:r>
              <a:rPr lang="nl-NL" dirty="0" err="1"/>
              <a:t>There</a:t>
            </a:r>
            <a:r>
              <a:rPr lang="nl-NL" dirty="0"/>
              <a:t> </a:t>
            </a:r>
            <a:r>
              <a:rPr lang="nl-NL" dirty="0" err="1"/>
              <a:t>seems</a:t>
            </a:r>
            <a:r>
              <a:rPr lang="nl-NL" dirty="0"/>
              <a:t> </a:t>
            </a:r>
            <a:r>
              <a:rPr lang="nl-NL" dirty="0" err="1"/>
              <a:t>to</a:t>
            </a:r>
            <a:r>
              <a:rPr lang="nl-NL" dirty="0"/>
              <a:t> </a:t>
            </a:r>
            <a:r>
              <a:rPr lang="nl-NL" dirty="0" err="1"/>
              <a:t>be</a:t>
            </a:r>
            <a:r>
              <a:rPr lang="nl-NL" dirty="0"/>
              <a:t> a </a:t>
            </a:r>
            <a:r>
              <a:rPr lang="nl-NL" dirty="0" err="1"/>
              <a:t>systematic</a:t>
            </a:r>
            <a:r>
              <a:rPr lang="nl-NL" dirty="0"/>
              <a:t> error in I</a:t>
            </a:r>
          </a:p>
          <a:p>
            <a:endParaRPr lang="nl-NL" dirty="0"/>
          </a:p>
        </p:txBody>
      </p:sp>
      <p:pic>
        <p:nvPicPr>
          <p:cNvPr id="5" name="Afbeelding 4">
            <a:extLst>
              <a:ext uri="{FF2B5EF4-FFF2-40B4-BE49-F238E27FC236}">
                <a16:creationId xmlns:a16="http://schemas.microsoft.com/office/drawing/2014/main" id="{80BC7F5B-BE7F-44E4-92E0-76DAD09ABC2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53413" y="1715938"/>
            <a:ext cx="5679479" cy="4759417"/>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724385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BD582A-6488-4055-871B-FD60014D53C9}"/>
              </a:ext>
            </a:extLst>
          </p:cNvPr>
          <p:cNvSpPr>
            <a:spLocks noGrp="1"/>
          </p:cNvSpPr>
          <p:nvPr>
            <p:ph type="title"/>
          </p:nvPr>
        </p:nvSpPr>
        <p:spPr/>
        <p:txBody>
          <a:bodyPr>
            <a:normAutofit/>
          </a:bodyPr>
          <a:lstStyle/>
          <a:p>
            <a:r>
              <a:rPr lang="nl-NL" sz="3800" dirty="0"/>
              <a:t>Q-U of </a:t>
            </a:r>
            <a:r>
              <a:rPr lang="nl-NL" sz="3800" dirty="0" err="1"/>
              <a:t>brightest</a:t>
            </a:r>
            <a:r>
              <a:rPr lang="nl-NL" sz="3800" dirty="0"/>
              <a:t> sources </a:t>
            </a:r>
            <a:r>
              <a:rPr lang="nl-NL" sz="3800" dirty="0" err="1"/>
              <a:t>comparison</a:t>
            </a:r>
            <a:r>
              <a:rPr lang="nl-NL" sz="3800" dirty="0"/>
              <a:t> MKT&lt;-&gt;VLA (7)</a:t>
            </a:r>
          </a:p>
        </p:txBody>
      </p:sp>
      <p:sp>
        <p:nvSpPr>
          <p:cNvPr id="3" name="Tijdelijke aanduiding voor inhoud 2">
            <a:extLst>
              <a:ext uri="{FF2B5EF4-FFF2-40B4-BE49-F238E27FC236}">
                <a16:creationId xmlns:a16="http://schemas.microsoft.com/office/drawing/2014/main" id="{31EC68FE-D538-4DDE-B460-14680126D349}"/>
              </a:ext>
            </a:extLst>
          </p:cNvPr>
          <p:cNvSpPr>
            <a:spLocks noGrp="1"/>
          </p:cNvSpPr>
          <p:nvPr>
            <p:ph idx="1"/>
          </p:nvPr>
        </p:nvSpPr>
        <p:spPr>
          <a:xfrm>
            <a:off x="838201" y="1825625"/>
            <a:ext cx="4405008" cy="4351338"/>
          </a:xfrm>
        </p:spPr>
        <p:txBody>
          <a:bodyPr>
            <a:normAutofit/>
          </a:bodyPr>
          <a:lstStyle/>
          <a:p>
            <a:r>
              <a:rPr lang="nl-NL" dirty="0"/>
              <a:t>How do </a:t>
            </a:r>
            <a:r>
              <a:rPr lang="nl-NL" dirty="0" err="1"/>
              <a:t>our</a:t>
            </a:r>
            <a:r>
              <a:rPr lang="nl-NL" dirty="0"/>
              <a:t> flux </a:t>
            </a:r>
            <a:r>
              <a:rPr lang="nl-NL" dirty="0" err="1"/>
              <a:t>measurements</a:t>
            </a:r>
            <a:r>
              <a:rPr lang="nl-NL" dirty="0"/>
              <a:t> </a:t>
            </a:r>
            <a:r>
              <a:rPr lang="nl-NL" dirty="0" err="1"/>
              <a:t>compare</a:t>
            </a:r>
            <a:r>
              <a:rPr lang="nl-NL" dirty="0"/>
              <a:t> </a:t>
            </a:r>
            <a:r>
              <a:rPr lang="nl-NL" dirty="0" err="1"/>
              <a:t>to</a:t>
            </a:r>
            <a:r>
              <a:rPr lang="nl-NL" dirty="0"/>
              <a:t> </a:t>
            </a:r>
            <a:r>
              <a:rPr lang="nl-NL" dirty="0" err="1"/>
              <a:t>that</a:t>
            </a:r>
            <a:r>
              <a:rPr lang="nl-NL" dirty="0"/>
              <a:t> of </a:t>
            </a:r>
            <a:r>
              <a:rPr lang="nl-NL" dirty="0" err="1"/>
              <a:t>the</a:t>
            </a:r>
            <a:r>
              <a:rPr lang="nl-NL" dirty="0"/>
              <a:t> VLA data </a:t>
            </a:r>
            <a:r>
              <a:rPr lang="nl-NL" dirty="0" err="1"/>
              <a:t>by</a:t>
            </a:r>
            <a:r>
              <a:rPr lang="nl-NL" dirty="0"/>
              <a:t> Erik?</a:t>
            </a:r>
          </a:p>
          <a:p>
            <a:r>
              <a:rPr lang="nl-NL" dirty="0"/>
              <a:t>Both Q </a:t>
            </a:r>
            <a:r>
              <a:rPr lang="nl-NL" dirty="0" err="1"/>
              <a:t>and</a:t>
            </a:r>
            <a:r>
              <a:rPr lang="nl-NL" dirty="0"/>
              <a:t> U match </a:t>
            </a:r>
            <a:r>
              <a:rPr lang="nl-NL" dirty="0" err="1"/>
              <a:t>nicely</a:t>
            </a:r>
            <a:r>
              <a:rPr lang="nl-NL" dirty="0"/>
              <a:t>, but a small </a:t>
            </a:r>
            <a:r>
              <a:rPr lang="nl-NL" dirty="0" err="1"/>
              <a:t>systematic</a:t>
            </a:r>
            <a:r>
              <a:rPr lang="nl-NL" dirty="0"/>
              <a:t> </a:t>
            </a:r>
            <a:r>
              <a:rPr lang="nl-NL" dirty="0" err="1"/>
              <a:t>errors</a:t>
            </a:r>
            <a:r>
              <a:rPr lang="nl-NL" dirty="0"/>
              <a:t> </a:t>
            </a:r>
            <a:r>
              <a:rPr lang="nl-NL" dirty="0" err="1"/>
              <a:t>seems</a:t>
            </a:r>
            <a:r>
              <a:rPr lang="nl-NL" dirty="0"/>
              <a:t> present</a:t>
            </a:r>
          </a:p>
          <a:p>
            <a:r>
              <a:rPr lang="nl-NL" dirty="0" err="1"/>
              <a:t>There</a:t>
            </a:r>
            <a:r>
              <a:rPr lang="nl-NL" dirty="0"/>
              <a:t> </a:t>
            </a:r>
            <a:r>
              <a:rPr lang="nl-NL" dirty="0" err="1"/>
              <a:t>seems</a:t>
            </a:r>
            <a:r>
              <a:rPr lang="nl-NL" dirty="0"/>
              <a:t> </a:t>
            </a:r>
            <a:r>
              <a:rPr lang="nl-NL" dirty="0" err="1"/>
              <a:t>to</a:t>
            </a:r>
            <a:r>
              <a:rPr lang="nl-NL" dirty="0"/>
              <a:t> </a:t>
            </a:r>
            <a:r>
              <a:rPr lang="nl-NL" dirty="0" err="1"/>
              <a:t>be</a:t>
            </a:r>
            <a:r>
              <a:rPr lang="nl-NL" dirty="0"/>
              <a:t> a </a:t>
            </a:r>
            <a:r>
              <a:rPr lang="nl-NL" dirty="0" err="1"/>
              <a:t>systematic</a:t>
            </a:r>
            <a:r>
              <a:rPr lang="nl-NL" dirty="0"/>
              <a:t> error in I</a:t>
            </a:r>
          </a:p>
          <a:p>
            <a:endParaRPr lang="nl-NL" dirty="0"/>
          </a:p>
        </p:txBody>
      </p:sp>
      <p:pic>
        <p:nvPicPr>
          <p:cNvPr id="5" name="Afbeelding 4">
            <a:extLst>
              <a:ext uri="{FF2B5EF4-FFF2-40B4-BE49-F238E27FC236}">
                <a16:creationId xmlns:a16="http://schemas.microsoft.com/office/drawing/2014/main" id="{80BC7F5B-BE7F-44E4-92E0-76DAD09ABC2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74166" y="1715938"/>
            <a:ext cx="5637972" cy="4759417"/>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933800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BD582A-6488-4055-871B-FD60014D53C9}"/>
              </a:ext>
            </a:extLst>
          </p:cNvPr>
          <p:cNvSpPr>
            <a:spLocks noGrp="1"/>
          </p:cNvSpPr>
          <p:nvPr>
            <p:ph type="title"/>
          </p:nvPr>
        </p:nvSpPr>
        <p:spPr/>
        <p:txBody>
          <a:bodyPr>
            <a:normAutofit/>
          </a:bodyPr>
          <a:lstStyle/>
          <a:p>
            <a:r>
              <a:rPr lang="nl-NL" sz="3800" dirty="0"/>
              <a:t>Q-U of </a:t>
            </a:r>
            <a:r>
              <a:rPr lang="nl-NL" sz="3800" dirty="0" err="1"/>
              <a:t>brightest</a:t>
            </a:r>
            <a:r>
              <a:rPr lang="nl-NL" sz="3800" dirty="0"/>
              <a:t> sources </a:t>
            </a:r>
            <a:r>
              <a:rPr lang="nl-NL" sz="3800" dirty="0" err="1"/>
              <a:t>comparison</a:t>
            </a:r>
            <a:r>
              <a:rPr lang="nl-NL" sz="3800" dirty="0"/>
              <a:t> MKT&lt;-&gt;VLA (8)</a:t>
            </a:r>
          </a:p>
        </p:txBody>
      </p:sp>
      <p:sp>
        <p:nvSpPr>
          <p:cNvPr id="3" name="Tijdelijke aanduiding voor inhoud 2">
            <a:extLst>
              <a:ext uri="{FF2B5EF4-FFF2-40B4-BE49-F238E27FC236}">
                <a16:creationId xmlns:a16="http://schemas.microsoft.com/office/drawing/2014/main" id="{31EC68FE-D538-4DDE-B460-14680126D349}"/>
              </a:ext>
            </a:extLst>
          </p:cNvPr>
          <p:cNvSpPr>
            <a:spLocks noGrp="1"/>
          </p:cNvSpPr>
          <p:nvPr>
            <p:ph idx="1"/>
          </p:nvPr>
        </p:nvSpPr>
        <p:spPr>
          <a:xfrm>
            <a:off x="838201" y="1825625"/>
            <a:ext cx="4405008" cy="4351338"/>
          </a:xfrm>
        </p:spPr>
        <p:txBody>
          <a:bodyPr>
            <a:normAutofit/>
          </a:bodyPr>
          <a:lstStyle/>
          <a:p>
            <a:r>
              <a:rPr lang="nl-NL" dirty="0"/>
              <a:t>We </a:t>
            </a:r>
            <a:r>
              <a:rPr lang="nl-NL" dirty="0" err="1"/>
              <a:t>also</a:t>
            </a:r>
            <a:r>
              <a:rPr lang="nl-NL" dirty="0"/>
              <a:t> </a:t>
            </a:r>
            <a:r>
              <a:rPr lang="nl-NL" dirty="0" err="1"/>
              <a:t>see</a:t>
            </a:r>
            <a:r>
              <a:rPr lang="nl-NL" dirty="0"/>
              <a:t> a </a:t>
            </a:r>
            <a:r>
              <a:rPr lang="nl-NL" dirty="0" err="1"/>
              <a:t>regular</a:t>
            </a:r>
            <a:r>
              <a:rPr lang="nl-NL" dirty="0"/>
              <a:t> spike in VLA data in </a:t>
            </a:r>
            <a:r>
              <a:rPr lang="nl-NL" dirty="0" err="1"/>
              <a:t>all</a:t>
            </a:r>
            <a:r>
              <a:rPr lang="nl-NL" dirty="0"/>
              <a:t> sources </a:t>
            </a:r>
            <a:r>
              <a:rPr lang="nl-NL" dirty="0" err="1"/>
              <a:t>either</a:t>
            </a:r>
            <a:r>
              <a:rPr lang="nl-NL" dirty="0"/>
              <a:t> </a:t>
            </a:r>
            <a:r>
              <a:rPr lang="nl-NL" dirty="0" err="1"/>
              <a:t>upward</a:t>
            </a:r>
            <a:r>
              <a:rPr lang="nl-NL" dirty="0"/>
              <a:t> or </a:t>
            </a:r>
            <a:r>
              <a:rPr lang="nl-NL" dirty="0" err="1"/>
              <a:t>downward</a:t>
            </a:r>
            <a:r>
              <a:rPr lang="nl-NL" dirty="0"/>
              <a:t> in </a:t>
            </a:r>
            <a:r>
              <a:rPr lang="nl-NL" dirty="0" err="1"/>
              <a:t>both</a:t>
            </a:r>
            <a:r>
              <a:rPr lang="nl-NL" dirty="0"/>
              <a:t> I </a:t>
            </a:r>
            <a:r>
              <a:rPr lang="nl-NL" dirty="0" err="1"/>
              <a:t>and</a:t>
            </a:r>
            <a:r>
              <a:rPr lang="nl-NL" dirty="0"/>
              <a:t> U </a:t>
            </a:r>
            <a:r>
              <a:rPr lang="nl-NL" dirty="0" err="1"/>
              <a:t>channels</a:t>
            </a:r>
            <a:r>
              <a:rPr lang="nl-NL" dirty="0"/>
              <a:t> </a:t>
            </a:r>
            <a:r>
              <a:rPr lang="nl-NL" dirty="0" err="1"/>
              <a:t>around</a:t>
            </a:r>
            <a:r>
              <a:rPr lang="nl-NL" dirty="0"/>
              <a:t> 1100MHz (</a:t>
            </a:r>
            <a:r>
              <a:rPr lang="nl-NL" dirty="0" err="1"/>
              <a:t>indicated</a:t>
            </a:r>
            <a:r>
              <a:rPr lang="nl-NL" dirty="0"/>
              <a:t> in green). </a:t>
            </a:r>
            <a:r>
              <a:rPr lang="nl-NL" dirty="0">
                <a:solidFill>
                  <a:srgbClr val="FF0000"/>
                </a:solidFill>
              </a:rPr>
              <a:t>Erik </a:t>
            </a:r>
            <a:r>
              <a:rPr lang="nl-NL" dirty="0" err="1">
                <a:solidFill>
                  <a:srgbClr val="FF0000"/>
                </a:solidFill>
              </a:rPr>
              <a:t>says</a:t>
            </a:r>
            <a:r>
              <a:rPr lang="nl-NL" dirty="0">
                <a:solidFill>
                  <a:srgbClr val="FF0000"/>
                </a:solidFill>
              </a:rPr>
              <a:t> </a:t>
            </a:r>
            <a:r>
              <a:rPr lang="nl-NL" dirty="0" err="1">
                <a:solidFill>
                  <a:srgbClr val="FF0000"/>
                </a:solidFill>
              </a:rPr>
              <a:t>this</a:t>
            </a:r>
            <a:r>
              <a:rPr lang="nl-NL" dirty="0">
                <a:solidFill>
                  <a:srgbClr val="FF0000"/>
                </a:solidFill>
              </a:rPr>
              <a:t> is a </a:t>
            </a:r>
            <a:r>
              <a:rPr lang="nl-NL" dirty="0" err="1">
                <a:solidFill>
                  <a:srgbClr val="FF0000"/>
                </a:solidFill>
              </a:rPr>
              <a:t>known</a:t>
            </a:r>
            <a:r>
              <a:rPr lang="nl-NL" dirty="0">
                <a:solidFill>
                  <a:srgbClr val="FF0000"/>
                </a:solidFill>
              </a:rPr>
              <a:t> issue.</a:t>
            </a:r>
          </a:p>
          <a:p>
            <a:endParaRPr lang="nl-NL" dirty="0"/>
          </a:p>
        </p:txBody>
      </p:sp>
      <p:pic>
        <p:nvPicPr>
          <p:cNvPr id="5" name="Afbeelding 4">
            <a:extLst>
              <a:ext uri="{FF2B5EF4-FFF2-40B4-BE49-F238E27FC236}">
                <a16:creationId xmlns:a16="http://schemas.microsoft.com/office/drawing/2014/main" id="{80BC7F5B-BE7F-44E4-92E0-76DAD09ABC2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74166" y="1690688"/>
            <a:ext cx="5637972" cy="4759417"/>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Ovaal 3">
            <a:extLst>
              <a:ext uri="{FF2B5EF4-FFF2-40B4-BE49-F238E27FC236}">
                <a16:creationId xmlns:a16="http://schemas.microsoft.com/office/drawing/2014/main" id="{12210510-D4F8-4C40-9F6B-67C78D91D658}"/>
              </a:ext>
            </a:extLst>
          </p:cNvPr>
          <p:cNvSpPr/>
          <p:nvPr/>
        </p:nvSpPr>
        <p:spPr>
          <a:xfrm>
            <a:off x="6384022" y="2155971"/>
            <a:ext cx="419450" cy="1501629"/>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al 5">
            <a:extLst>
              <a:ext uri="{FF2B5EF4-FFF2-40B4-BE49-F238E27FC236}">
                <a16:creationId xmlns:a16="http://schemas.microsoft.com/office/drawing/2014/main" id="{4894DED0-C1B1-4084-ADBF-7D8C32792D02}"/>
              </a:ext>
            </a:extLst>
          </p:cNvPr>
          <p:cNvSpPr/>
          <p:nvPr/>
        </p:nvSpPr>
        <p:spPr>
          <a:xfrm>
            <a:off x="9279622" y="4296562"/>
            <a:ext cx="419450" cy="1501629"/>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5244776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BD582A-6488-4055-871B-FD60014D53C9}"/>
              </a:ext>
            </a:extLst>
          </p:cNvPr>
          <p:cNvSpPr>
            <a:spLocks noGrp="1"/>
          </p:cNvSpPr>
          <p:nvPr>
            <p:ph type="title"/>
          </p:nvPr>
        </p:nvSpPr>
        <p:spPr/>
        <p:txBody>
          <a:bodyPr>
            <a:normAutofit/>
          </a:bodyPr>
          <a:lstStyle/>
          <a:p>
            <a:r>
              <a:rPr lang="nl-NL" sz="3800" dirty="0"/>
              <a:t>Q-U of </a:t>
            </a:r>
            <a:r>
              <a:rPr lang="nl-NL" sz="3800" dirty="0" err="1"/>
              <a:t>brightest</a:t>
            </a:r>
            <a:r>
              <a:rPr lang="nl-NL" sz="3800" dirty="0"/>
              <a:t> sources </a:t>
            </a:r>
            <a:r>
              <a:rPr lang="nl-NL" sz="3800" dirty="0" err="1"/>
              <a:t>comparison</a:t>
            </a:r>
            <a:r>
              <a:rPr lang="nl-NL" sz="3800" dirty="0"/>
              <a:t> MKT&lt;-&gt;VLA (9)</a:t>
            </a:r>
          </a:p>
        </p:txBody>
      </p:sp>
      <p:sp>
        <p:nvSpPr>
          <p:cNvPr id="3" name="Tijdelijke aanduiding voor inhoud 2">
            <a:extLst>
              <a:ext uri="{FF2B5EF4-FFF2-40B4-BE49-F238E27FC236}">
                <a16:creationId xmlns:a16="http://schemas.microsoft.com/office/drawing/2014/main" id="{31EC68FE-D538-4DDE-B460-14680126D349}"/>
              </a:ext>
            </a:extLst>
          </p:cNvPr>
          <p:cNvSpPr>
            <a:spLocks noGrp="1"/>
          </p:cNvSpPr>
          <p:nvPr>
            <p:ph idx="1"/>
          </p:nvPr>
        </p:nvSpPr>
        <p:spPr>
          <a:xfrm>
            <a:off x="838201" y="1825624"/>
            <a:ext cx="4405008" cy="4826845"/>
          </a:xfrm>
        </p:spPr>
        <p:txBody>
          <a:bodyPr>
            <a:normAutofit fontScale="92500" lnSpcReduction="20000"/>
          </a:bodyPr>
          <a:lstStyle/>
          <a:p>
            <a:r>
              <a:rPr lang="nl-NL" dirty="0"/>
              <a:t>In order </a:t>
            </a:r>
            <a:r>
              <a:rPr lang="nl-NL" dirty="0" err="1"/>
              <a:t>to</a:t>
            </a:r>
            <a:r>
              <a:rPr lang="nl-NL" dirty="0"/>
              <a:t> </a:t>
            </a:r>
            <a:r>
              <a:rPr lang="nl-NL" dirty="0" err="1"/>
              <a:t>compare</a:t>
            </a:r>
            <a:r>
              <a:rPr lang="nl-NL" dirty="0"/>
              <a:t> </a:t>
            </a:r>
            <a:r>
              <a:rPr lang="nl-NL" dirty="0" err="1"/>
              <a:t>apples</a:t>
            </a:r>
            <a:r>
              <a:rPr lang="nl-NL" dirty="0"/>
              <a:t> </a:t>
            </a:r>
            <a:r>
              <a:rPr lang="nl-NL" dirty="0" err="1"/>
              <a:t>to</a:t>
            </a:r>
            <a:r>
              <a:rPr lang="nl-NL" dirty="0"/>
              <a:t> </a:t>
            </a:r>
            <a:r>
              <a:rPr lang="nl-NL" dirty="0" err="1"/>
              <a:t>apples</a:t>
            </a:r>
            <a:r>
              <a:rPr lang="nl-NL" dirty="0"/>
              <a:t>, we bin </a:t>
            </a:r>
            <a:r>
              <a:rPr lang="nl-NL" dirty="0" err="1"/>
              <a:t>the</a:t>
            </a:r>
            <a:r>
              <a:rPr lang="nl-NL" dirty="0"/>
              <a:t> VLA flux </a:t>
            </a:r>
            <a:r>
              <a:rPr lang="nl-NL" dirty="0" err="1"/>
              <a:t>measurements</a:t>
            </a:r>
            <a:r>
              <a:rPr lang="nl-NL" dirty="0"/>
              <a:t> as </a:t>
            </a:r>
            <a:r>
              <a:rPr lang="nl-NL" dirty="0" err="1"/>
              <a:t>measured</a:t>
            </a:r>
            <a:r>
              <a:rPr lang="nl-NL" dirty="0"/>
              <a:t> </a:t>
            </a:r>
            <a:r>
              <a:rPr lang="nl-NL" dirty="0" err="1"/>
              <a:t>by</a:t>
            </a:r>
            <a:r>
              <a:rPr lang="nl-NL" dirty="0"/>
              <a:t> Erik in </a:t>
            </a:r>
            <a:r>
              <a:rPr lang="nl-NL" dirty="0" err="1"/>
              <a:t>the</a:t>
            </a:r>
            <a:r>
              <a:rPr lang="nl-NL" dirty="0"/>
              <a:t> </a:t>
            </a:r>
            <a:r>
              <a:rPr lang="nl-NL" dirty="0" err="1"/>
              <a:t>same</a:t>
            </a:r>
            <a:r>
              <a:rPr lang="nl-NL" dirty="0"/>
              <a:t> </a:t>
            </a:r>
            <a:r>
              <a:rPr lang="nl-NL" dirty="0" err="1"/>
              <a:t>subbands</a:t>
            </a:r>
            <a:r>
              <a:rPr lang="nl-NL" dirty="0"/>
              <a:t> as Meerkat. </a:t>
            </a:r>
            <a:r>
              <a:rPr lang="nl-NL" dirty="0" err="1"/>
              <a:t>This</a:t>
            </a:r>
            <a:r>
              <a:rPr lang="nl-NL" dirty="0"/>
              <a:t> is </a:t>
            </a:r>
            <a:r>
              <a:rPr lang="nl-NL" dirty="0" err="1"/>
              <a:t>possible</a:t>
            </a:r>
            <a:r>
              <a:rPr lang="nl-NL" dirty="0"/>
              <a:t> </a:t>
            </a:r>
            <a:r>
              <a:rPr lang="nl-NL" dirty="0" err="1"/>
              <a:t>because</a:t>
            </a:r>
            <a:r>
              <a:rPr lang="nl-NL" dirty="0"/>
              <a:t> </a:t>
            </a:r>
            <a:r>
              <a:rPr lang="nl-NL" dirty="0" err="1"/>
              <a:t>the</a:t>
            </a:r>
            <a:r>
              <a:rPr lang="nl-NL" dirty="0"/>
              <a:t> VLA has 90 </a:t>
            </a:r>
            <a:r>
              <a:rPr lang="nl-NL" dirty="0" err="1"/>
              <a:t>planes</a:t>
            </a:r>
            <a:r>
              <a:rPr lang="nl-NL" dirty="0"/>
              <a:t> </a:t>
            </a:r>
            <a:r>
              <a:rPr lang="nl-NL" dirty="0" err="1"/>
              <a:t>while</a:t>
            </a:r>
            <a:r>
              <a:rPr lang="nl-NL" dirty="0"/>
              <a:t> MKT </a:t>
            </a:r>
            <a:r>
              <a:rPr lang="nl-NL" dirty="0" err="1"/>
              <a:t>only</a:t>
            </a:r>
            <a:r>
              <a:rPr lang="nl-NL" dirty="0"/>
              <a:t> has 12, making </a:t>
            </a:r>
            <a:r>
              <a:rPr lang="nl-NL" dirty="0" err="1"/>
              <a:t>the</a:t>
            </a:r>
            <a:r>
              <a:rPr lang="nl-NL" dirty="0"/>
              <a:t> </a:t>
            </a:r>
            <a:r>
              <a:rPr lang="nl-NL" dirty="0" err="1"/>
              <a:t>binning</a:t>
            </a:r>
            <a:r>
              <a:rPr lang="nl-NL" dirty="0"/>
              <a:t> accurate </a:t>
            </a:r>
            <a:r>
              <a:rPr lang="nl-NL" dirty="0" err="1"/>
              <a:t>enough</a:t>
            </a:r>
            <a:r>
              <a:rPr lang="nl-NL" dirty="0"/>
              <a:t> </a:t>
            </a:r>
            <a:r>
              <a:rPr lang="nl-NL" dirty="0" err="1"/>
              <a:t>for</a:t>
            </a:r>
            <a:r>
              <a:rPr lang="nl-NL" dirty="0"/>
              <a:t> </a:t>
            </a:r>
            <a:r>
              <a:rPr lang="nl-NL" dirty="0" err="1"/>
              <a:t>comparison</a:t>
            </a:r>
            <a:r>
              <a:rPr lang="nl-NL" dirty="0"/>
              <a:t>.</a:t>
            </a:r>
          </a:p>
          <a:p>
            <a:r>
              <a:rPr lang="nl-NL" dirty="0"/>
              <a:t>The error is </a:t>
            </a:r>
            <a:r>
              <a:rPr lang="nl-NL" dirty="0" err="1"/>
              <a:t>calculated</a:t>
            </a:r>
            <a:r>
              <a:rPr lang="nl-NL" dirty="0"/>
              <a:t> </a:t>
            </a:r>
            <a:r>
              <a:rPr lang="nl-NL" dirty="0" err="1"/>
              <a:t>by</a:t>
            </a:r>
            <a:r>
              <a:rPr lang="nl-NL" dirty="0"/>
              <a:t> </a:t>
            </a:r>
            <a:r>
              <a:rPr lang="nl-NL" dirty="0" err="1"/>
              <a:t>taking</a:t>
            </a:r>
            <a:r>
              <a:rPr lang="nl-NL" dirty="0"/>
              <a:t> </a:t>
            </a:r>
            <a:r>
              <a:rPr lang="nl-NL" dirty="0" err="1"/>
              <a:t>the</a:t>
            </a:r>
            <a:r>
              <a:rPr lang="nl-NL" dirty="0"/>
              <a:t> STD of </a:t>
            </a:r>
            <a:r>
              <a:rPr lang="nl-NL" dirty="0" err="1"/>
              <a:t>all</a:t>
            </a:r>
            <a:r>
              <a:rPr lang="nl-NL" dirty="0"/>
              <a:t> VLA </a:t>
            </a:r>
            <a:r>
              <a:rPr lang="nl-NL" dirty="0" err="1"/>
              <a:t>planes</a:t>
            </a:r>
            <a:r>
              <a:rPr lang="nl-NL" dirty="0"/>
              <a:t> in </a:t>
            </a:r>
            <a:r>
              <a:rPr lang="nl-NL" dirty="0" err="1"/>
              <a:t>each</a:t>
            </a:r>
            <a:r>
              <a:rPr lang="nl-NL" dirty="0"/>
              <a:t> bin.</a:t>
            </a:r>
          </a:p>
          <a:p>
            <a:r>
              <a:rPr lang="nl-NL" dirty="0"/>
              <a:t>Let </a:t>
            </a:r>
            <a:r>
              <a:rPr lang="nl-NL" dirty="0" err="1"/>
              <a:t>us</a:t>
            </a:r>
            <a:r>
              <a:rPr lang="nl-NL" dirty="0"/>
              <a:t> focus on source 4 </a:t>
            </a:r>
            <a:r>
              <a:rPr lang="nl-NL" dirty="0" err="1"/>
              <a:t>and</a:t>
            </a:r>
            <a:r>
              <a:rPr lang="nl-NL" dirty="0"/>
              <a:t> 5 as these are single sources.</a:t>
            </a:r>
          </a:p>
          <a:p>
            <a:endParaRPr lang="nl-NL" dirty="0"/>
          </a:p>
        </p:txBody>
      </p:sp>
      <p:pic>
        <p:nvPicPr>
          <p:cNvPr id="5" name="Afbeelding 4">
            <a:extLst>
              <a:ext uri="{FF2B5EF4-FFF2-40B4-BE49-F238E27FC236}">
                <a16:creationId xmlns:a16="http://schemas.microsoft.com/office/drawing/2014/main" id="{80BC7F5B-BE7F-44E4-92E0-76DAD09ABC2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43209" y="1382701"/>
            <a:ext cx="6743084" cy="5412381"/>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454947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BD582A-6488-4055-871B-FD60014D53C9}"/>
              </a:ext>
            </a:extLst>
          </p:cNvPr>
          <p:cNvSpPr>
            <a:spLocks noGrp="1"/>
          </p:cNvSpPr>
          <p:nvPr>
            <p:ph type="title"/>
          </p:nvPr>
        </p:nvSpPr>
        <p:spPr/>
        <p:txBody>
          <a:bodyPr>
            <a:normAutofit/>
          </a:bodyPr>
          <a:lstStyle/>
          <a:p>
            <a:r>
              <a:rPr lang="nl-NL" sz="3700" dirty="0"/>
              <a:t>Q-U of </a:t>
            </a:r>
            <a:r>
              <a:rPr lang="nl-NL" sz="3700" dirty="0" err="1"/>
              <a:t>brightest</a:t>
            </a:r>
            <a:r>
              <a:rPr lang="nl-NL" sz="3700" dirty="0"/>
              <a:t> sources </a:t>
            </a:r>
            <a:r>
              <a:rPr lang="nl-NL" sz="3700" dirty="0" err="1"/>
              <a:t>comparison</a:t>
            </a:r>
            <a:r>
              <a:rPr lang="nl-NL" sz="3700" dirty="0"/>
              <a:t> MKT&lt;-&gt;VLA (10)</a:t>
            </a:r>
          </a:p>
        </p:txBody>
      </p:sp>
      <p:sp>
        <p:nvSpPr>
          <p:cNvPr id="3" name="Tijdelijke aanduiding voor inhoud 2">
            <a:extLst>
              <a:ext uri="{FF2B5EF4-FFF2-40B4-BE49-F238E27FC236}">
                <a16:creationId xmlns:a16="http://schemas.microsoft.com/office/drawing/2014/main" id="{31EC68FE-D538-4DDE-B460-14680126D349}"/>
              </a:ext>
            </a:extLst>
          </p:cNvPr>
          <p:cNvSpPr>
            <a:spLocks noGrp="1"/>
          </p:cNvSpPr>
          <p:nvPr>
            <p:ph idx="1"/>
          </p:nvPr>
        </p:nvSpPr>
        <p:spPr>
          <a:xfrm>
            <a:off x="838201" y="1825624"/>
            <a:ext cx="4405008" cy="4826845"/>
          </a:xfrm>
        </p:spPr>
        <p:txBody>
          <a:bodyPr>
            <a:normAutofit/>
          </a:bodyPr>
          <a:lstStyle/>
          <a:p>
            <a:r>
              <a:rPr lang="nl-NL" dirty="0"/>
              <a:t>Source 4 (</a:t>
            </a:r>
            <a:r>
              <a:rPr lang="nl-NL" dirty="0" err="1"/>
              <a:t>previous</a:t>
            </a:r>
            <a:r>
              <a:rPr lang="nl-NL" dirty="0"/>
              <a:t> slide) </a:t>
            </a:r>
            <a:r>
              <a:rPr lang="nl-NL" dirty="0" err="1"/>
              <a:t>and</a:t>
            </a:r>
            <a:r>
              <a:rPr lang="nl-NL" dirty="0"/>
              <a:t> source 5 match </a:t>
            </a:r>
            <a:r>
              <a:rPr lang="nl-NL" dirty="0" err="1"/>
              <a:t>nicely</a:t>
            </a:r>
            <a:r>
              <a:rPr lang="nl-NL" dirty="0"/>
              <a:t> </a:t>
            </a:r>
            <a:r>
              <a:rPr lang="nl-NL" dirty="0" err="1"/>
              <a:t>between</a:t>
            </a:r>
            <a:r>
              <a:rPr lang="nl-NL" dirty="0"/>
              <a:t> MKT </a:t>
            </a:r>
            <a:r>
              <a:rPr lang="nl-NL" dirty="0" err="1"/>
              <a:t>and</a:t>
            </a:r>
            <a:r>
              <a:rPr lang="nl-NL" dirty="0"/>
              <a:t> VLA, </a:t>
            </a:r>
            <a:r>
              <a:rPr lang="nl-NL" dirty="0" err="1"/>
              <a:t>good</a:t>
            </a:r>
            <a:r>
              <a:rPr lang="nl-NL" dirty="0"/>
              <a:t> </a:t>
            </a:r>
            <a:r>
              <a:rPr lang="nl-NL" dirty="0" err="1"/>
              <a:t>news</a:t>
            </a:r>
            <a:r>
              <a:rPr lang="nl-NL" dirty="0"/>
              <a:t>! </a:t>
            </a:r>
          </a:p>
          <a:p>
            <a:r>
              <a:rPr lang="nl-NL" dirty="0" err="1"/>
              <a:t>Also</a:t>
            </a:r>
            <a:r>
              <a:rPr lang="nl-NL" dirty="0"/>
              <a:t> </a:t>
            </a:r>
            <a:r>
              <a:rPr lang="nl-NL" dirty="0" err="1"/>
              <a:t>depolarization</a:t>
            </a:r>
            <a:r>
              <a:rPr lang="nl-NL" dirty="0"/>
              <a:t> in </a:t>
            </a:r>
            <a:r>
              <a:rPr lang="nl-NL" dirty="0" err="1"/>
              <a:t>degree</a:t>
            </a:r>
            <a:r>
              <a:rPr lang="nl-NL" dirty="0"/>
              <a:t> of </a:t>
            </a:r>
            <a:r>
              <a:rPr lang="nl-NL" dirty="0" err="1"/>
              <a:t>polarization</a:t>
            </a:r>
            <a:r>
              <a:rPr lang="nl-NL" dirty="0"/>
              <a:t> plot </a:t>
            </a:r>
            <a:r>
              <a:rPr lang="nl-NL" dirty="0" err="1"/>
              <a:t>seems</a:t>
            </a:r>
            <a:r>
              <a:rPr lang="nl-NL" dirty="0"/>
              <a:t> </a:t>
            </a:r>
            <a:r>
              <a:rPr lang="nl-NL" dirty="0" err="1"/>
              <a:t>to</a:t>
            </a:r>
            <a:r>
              <a:rPr lang="nl-NL" dirty="0"/>
              <a:t> match </a:t>
            </a:r>
            <a:r>
              <a:rPr lang="nl-NL" dirty="0" err="1"/>
              <a:t>for</a:t>
            </a:r>
            <a:r>
              <a:rPr lang="nl-NL" dirty="0"/>
              <a:t> </a:t>
            </a:r>
            <a:r>
              <a:rPr lang="nl-NL" dirty="0" err="1"/>
              <a:t>both</a:t>
            </a:r>
            <a:r>
              <a:rPr lang="nl-NL" dirty="0"/>
              <a:t>. </a:t>
            </a:r>
            <a:r>
              <a:rPr lang="nl-NL" dirty="0" err="1"/>
              <a:t>This</a:t>
            </a:r>
            <a:r>
              <a:rPr lang="nl-NL" dirty="0"/>
              <a:t> </a:t>
            </a:r>
            <a:r>
              <a:rPr lang="nl-NL" dirty="0" err="1"/>
              <a:t>indicates</a:t>
            </a:r>
            <a:r>
              <a:rPr lang="nl-NL" dirty="0"/>
              <a:t> </a:t>
            </a:r>
            <a:r>
              <a:rPr lang="nl-NL" dirty="0" err="1"/>
              <a:t>that</a:t>
            </a:r>
            <a:r>
              <a:rPr lang="nl-NL" dirty="0"/>
              <a:t> </a:t>
            </a:r>
            <a:r>
              <a:rPr lang="nl-NL" dirty="0" err="1"/>
              <a:t>leakage</a:t>
            </a:r>
            <a:r>
              <a:rPr lang="nl-NL" dirty="0"/>
              <a:t> is </a:t>
            </a:r>
            <a:r>
              <a:rPr lang="nl-NL" dirty="0" err="1"/>
              <a:t>not</a:t>
            </a:r>
            <a:r>
              <a:rPr lang="nl-NL" dirty="0"/>
              <a:t> dominant </a:t>
            </a:r>
            <a:r>
              <a:rPr lang="nl-NL" dirty="0" err="1"/>
              <a:t>reason</a:t>
            </a:r>
            <a:r>
              <a:rPr lang="nl-NL" dirty="0"/>
              <a:t> </a:t>
            </a:r>
            <a:r>
              <a:rPr lang="nl-NL" dirty="0" err="1"/>
              <a:t>for</a:t>
            </a:r>
            <a:r>
              <a:rPr lang="nl-NL" dirty="0"/>
              <a:t> pol </a:t>
            </a:r>
            <a:r>
              <a:rPr lang="nl-NL" dirty="0" err="1"/>
              <a:t>increase</a:t>
            </a:r>
            <a:r>
              <a:rPr lang="nl-NL" dirty="0"/>
              <a:t> at </a:t>
            </a:r>
            <a:r>
              <a:rPr lang="nl-NL" dirty="0" err="1"/>
              <a:t>larger</a:t>
            </a:r>
            <a:r>
              <a:rPr lang="nl-NL" dirty="0"/>
              <a:t> </a:t>
            </a:r>
            <a:r>
              <a:rPr lang="nl-NL" dirty="0" err="1"/>
              <a:t>freqs</a:t>
            </a:r>
            <a:r>
              <a:rPr lang="nl-NL" dirty="0"/>
              <a:t>.</a:t>
            </a:r>
          </a:p>
          <a:p>
            <a:endParaRPr lang="nl-NL" dirty="0"/>
          </a:p>
        </p:txBody>
      </p:sp>
      <p:pic>
        <p:nvPicPr>
          <p:cNvPr id="5" name="Afbeelding 4">
            <a:extLst>
              <a:ext uri="{FF2B5EF4-FFF2-40B4-BE49-F238E27FC236}">
                <a16:creationId xmlns:a16="http://schemas.microsoft.com/office/drawing/2014/main" id="{80BC7F5B-BE7F-44E4-92E0-76DAD09ABC2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84552" y="1382701"/>
            <a:ext cx="6660397" cy="5412381"/>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392552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BD582A-6488-4055-871B-FD60014D53C9}"/>
              </a:ext>
            </a:extLst>
          </p:cNvPr>
          <p:cNvSpPr>
            <a:spLocks noGrp="1"/>
          </p:cNvSpPr>
          <p:nvPr>
            <p:ph type="title"/>
          </p:nvPr>
        </p:nvSpPr>
        <p:spPr/>
        <p:txBody>
          <a:bodyPr>
            <a:normAutofit/>
          </a:bodyPr>
          <a:lstStyle/>
          <a:p>
            <a:r>
              <a:rPr lang="nl-NL" sz="3700" dirty="0"/>
              <a:t>Q-U of </a:t>
            </a:r>
            <a:r>
              <a:rPr lang="nl-NL" sz="3700" dirty="0" err="1"/>
              <a:t>brightest</a:t>
            </a:r>
            <a:r>
              <a:rPr lang="nl-NL" sz="3700" dirty="0"/>
              <a:t> sources </a:t>
            </a:r>
            <a:r>
              <a:rPr lang="nl-NL" sz="3700" dirty="0" err="1"/>
              <a:t>comparison</a:t>
            </a:r>
            <a:r>
              <a:rPr lang="nl-NL" sz="3700" dirty="0"/>
              <a:t> MKT&lt;-&gt;VLA (11)</a:t>
            </a:r>
          </a:p>
        </p:txBody>
      </p:sp>
      <p:sp>
        <p:nvSpPr>
          <p:cNvPr id="3" name="Tijdelijke aanduiding voor inhoud 2">
            <a:extLst>
              <a:ext uri="{FF2B5EF4-FFF2-40B4-BE49-F238E27FC236}">
                <a16:creationId xmlns:a16="http://schemas.microsoft.com/office/drawing/2014/main" id="{31EC68FE-D538-4DDE-B460-14680126D349}"/>
              </a:ext>
            </a:extLst>
          </p:cNvPr>
          <p:cNvSpPr>
            <a:spLocks noGrp="1"/>
          </p:cNvSpPr>
          <p:nvPr>
            <p:ph idx="1"/>
          </p:nvPr>
        </p:nvSpPr>
        <p:spPr>
          <a:xfrm>
            <a:off x="838200" y="1399534"/>
            <a:ext cx="5257799" cy="5252936"/>
          </a:xfrm>
        </p:spPr>
        <p:txBody>
          <a:bodyPr>
            <a:normAutofit/>
          </a:bodyPr>
          <a:lstStyle/>
          <a:p>
            <a:r>
              <a:rPr lang="nl-NL" dirty="0"/>
              <a:t>But </a:t>
            </a:r>
            <a:r>
              <a:rPr lang="nl-NL" dirty="0" err="1"/>
              <a:t>did</a:t>
            </a:r>
            <a:r>
              <a:rPr lang="nl-NL" dirty="0"/>
              <a:t> I </a:t>
            </a:r>
            <a:r>
              <a:rPr lang="nl-NL" dirty="0" err="1"/>
              <a:t>measure</a:t>
            </a:r>
            <a:r>
              <a:rPr lang="nl-NL" dirty="0"/>
              <a:t> </a:t>
            </a:r>
            <a:r>
              <a:rPr lang="nl-NL" dirty="0" err="1"/>
              <a:t>the</a:t>
            </a:r>
            <a:r>
              <a:rPr lang="nl-NL" dirty="0"/>
              <a:t> </a:t>
            </a:r>
            <a:r>
              <a:rPr lang="nl-NL" dirty="0" err="1"/>
              <a:t>same</a:t>
            </a:r>
            <a:r>
              <a:rPr lang="nl-NL" dirty="0"/>
              <a:t> </a:t>
            </a:r>
            <a:r>
              <a:rPr lang="nl-NL" dirty="0" err="1"/>
              <a:t>thing</a:t>
            </a:r>
            <a:r>
              <a:rPr lang="nl-NL" dirty="0"/>
              <a:t> as Erik? </a:t>
            </a:r>
            <a:r>
              <a:rPr lang="nl-NL" dirty="0" err="1"/>
              <a:t>Maybe</a:t>
            </a:r>
            <a:r>
              <a:rPr lang="nl-NL" dirty="0"/>
              <a:t> he </a:t>
            </a:r>
            <a:r>
              <a:rPr lang="nl-NL" dirty="0" err="1"/>
              <a:t>used</a:t>
            </a:r>
            <a:r>
              <a:rPr lang="nl-NL" dirty="0"/>
              <a:t> </a:t>
            </a:r>
            <a:r>
              <a:rPr lang="nl-NL" dirty="0" err="1"/>
              <a:t>radically</a:t>
            </a:r>
            <a:r>
              <a:rPr lang="nl-NL" dirty="0"/>
              <a:t> different </a:t>
            </a:r>
            <a:r>
              <a:rPr lang="nl-NL" dirty="0" err="1"/>
              <a:t>apertures</a:t>
            </a:r>
            <a:r>
              <a:rPr lang="nl-NL" dirty="0"/>
              <a:t> </a:t>
            </a:r>
            <a:r>
              <a:rPr lang="nl-NL" dirty="0" err="1"/>
              <a:t>causing</a:t>
            </a:r>
            <a:r>
              <a:rPr lang="nl-NL" dirty="0"/>
              <a:t> different </a:t>
            </a:r>
            <a:r>
              <a:rPr lang="nl-NL" dirty="0" err="1"/>
              <a:t>fluxes</a:t>
            </a:r>
            <a:r>
              <a:rPr lang="nl-NL" dirty="0"/>
              <a:t> </a:t>
            </a:r>
            <a:r>
              <a:rPr lang="nl-NL" dirty="0" err="1"/>
              <a:t>to</a:t>
            </a:r>
            <a:r>
              <a:rPr lang="nl-NL" dirty="0"/>
              <a:t> </a:t>
            </a:r>
            <a:r>
              <a:rPr lang="nl-NL" dirty="0" err="1"/>
              <a:t>be</a:t>
            </a:r>
            <a:r>
              <a:rPr lang="nl-NL" dirty="0"/>
              <a:t> </a:t>
            </a:r>
            <a:r>
              <a:rPr lang="nl-NL" dirty="0" err="1"/>
              <a:t>measured</a:t>
            </a:r>
            <a:r>
              <a:rPr lang="nl-NL" dirty="0"/>
              <a:t>.</a:t>
            </a:r>
          </a:p>
          <a:p>
            <a:r>
              <a:rPr lang="nl-NL" dirty="0"/>
              <a:t>We </a:t>
            </a:r>
            <a:r>
              <a:rPr lang="nl-NL" dirty="0" err="1"/>
              <a:t>now</a:t>
            </a:r>
            <a:r>
              <a:rPr lang="nl-NL" dirty="0"/>
              <a:t> do flux </a:t>
            </a:r>
            <a:r>
              <a:rPr lang="nl-NL" dirty="0" err="1"/>
              <a:t>measurements</a:t>
            </a:r>
            <a:r>
              <a:rPr lang="nl-NL" dirty="0"/>
              <a:t> </a:t>
            </a:r>
            <a:r>
              <a:rPr lang="nl-NL" dirty="0" err="1"/>
              <a:t>for</a:t>
            </a:r>
            <a:r>
              <a:rPr lang="nl-NL" dirty="0"/>
              <a:t> </a:t>
            </a:r>
            <a:r>
              <a:rPr lang="nl-NL" dirty="0" err="1"/>
              <a:t>ourselves</a:t>
            </a:r>
            <a:r>
              <a:rPr lang="nl-NL" dirty="0"/>
              <a:t> on </a:t>
            </a:r>
            <a:r>
              <a:rPr lang="nl-NL" dirty="0" err="1"/>
              <a:t>the</a:t>
            </a:r>
            <a:r>
              <a:rPr lang="nl-NL" dirty="0"/>
              <a:t> </a:t>
            </a:r>
            <a:r>
              <a:rPr lang="nl-NL" dirty="0" err="1"/>
              <a:t>same</a:t>
            </a:r>
            <a:r>
              <a:rPr lang="nl-NL" dirty="0"/>
              <a:t> VLA (</a:t>
            </a:r>
            <a:r>
              <a:rPr lang="nl-NL" dirty="0" err="1"/>
              <a:t>corrected</a:t>
            </a:r>
            <a:r>
              <a:rPr lang="nl-NL" dirty="0"/>
              <a:t> </a:t>
            </a:r>
            <a:r>
              <a:rPr lang="nl-NL" dirty="0" err="1"/>
              <a:t>by</a:t>
            </a:r>
            <a:r>
              <a:rPr lang="nl-NL" dirty="0"/>
              <a:t> Erik) data </a:t>
            </a:r>
            <a:r>
              <a:rPr lang="nl-NL" dirty="0" err="1"/>
              <a:t>and</a:t>
            </a:r>
            <a:r>
              <a:rPr lang="nl-NL" dirty="0"/>
              <a:t> </a:t>
            </a:r>
            <a:r>
              <a:rPr lang="nl-NL" dirty="0" err="1"/>
              <a:t>compare</a:t>
            </a:r>
            <a:r>
              <a:rPr lang="nl-NL" dirty="0"/>
              <a:t> </a:t>
            </a:r>
            <a:r>
              <a:rPr lang="nl-NL" dirty="0" err="1"/>
              <a:t>them</a:t>
            </a:r>
            <a:r>
              <a:rPr lang="nl-NL" dirty="0"/>
              <a:t>.</a:t>
            </a:r>
          </a:p>
          <a:p>
            <a:r>
              <a:rPr lang="nl-NL" dirty="0"/>
              <a:t>On right: </a:t>
            </a:r>
            <a:r>
              <a:rPr lang="nl-NL" dirty="0" err="1"/>
              <a:t>our</a:t>
            </a:r>
            <a:r>
              <a:rPr lang="nl-NL" dirty="0"/>
              <a:t> </a:t>
            </a:r>
            <a:r>
              <a:rPr lang="nl-NL" dirty="0" err="1"/>
              <a:t>apers</a:t>
            </a:r>
            <a:r>
              <a:rPr lang="nl-NL" dirty="0"/>
              <a:t> on VLA </a:t>
            </a:r>
            <a:r>
              <a:rPr lang="nl-NL" dirty="0" err="1"/>
              <a:t>linpol</a:t>
            </a:r>
            <a:r>
              <a:rPr lang="nl-NL" dirty="0"/>
              <a:t> data. We </a:t>
            </a:r>
            <a:r>
              <a:rPr lang="nl-NL" dirty="0" err="1"/>
              <a:t>see</a:t>
            </a:r>
            <a:r>
              <a:rPr lang="nl-NL" dirty="0"/>
              <a:t> minor </a:t>
            </a:r>
            <a:r>
              <a:rPr lang="nl-NL" dirty="0" err="1"/>
              <a:t>deviation</a:t>
            </a:r>
            <a:r>
              <a:rPr lang="nl-NL" dirty="0"/>
              <a:t> </a:t>
            </a:r>
            <a:r>
              <a:rPr lang="nl-NL" dirty="0" err="1"/>
              <a:t>possibly</a:t>
            </a:r>
            <a:r>
              <a:rPr lang="nl-NL" dirty="0"/>
              <a:t> </a:t>
            </a:r>
            <a:r>
              <a:rPr lang="nl-NL" dirty="0" err="1"/>
              <a:t>due</a:t>
            </a:r>
            <a:r>
              <a:rPr lang="nl-NL" dirty="0"/>
              <a:t> </a:t>
            </a:r>
            <a:r>
              <a:rPr lang="nl-NL" dirty="0" err="1"/>
              <a:t>to</a:t>
            </a:r>
            <a:r>
              <a:rPr lang="nl-NL" dirty="0"/>
              <a:t> </a:t>
            </a:r>
            <a:r>
              <a:rPr lang="nl-NL" dirty="0" err="1"/>
              <a:t>pointing</a:t>
            </a:r>
            <a:r>
              <a:rPr lang="nl-NL" dirty="0"/>
              <a:t> error of </a:t>
            </a:r>
            <a:r>
              <a:rPr lang="nl-NL" dirty="0" err="1"/>
              <a:t>telescope</a:t>
            </a:r>
            <a:r>
              <a:rPr lang="nl-NL" dirty="0"/>
              <a:t>(s)</a:t>
            </a:r>
          </a:p>
          <a:p>
            <a:endParaRPr lang="nl-NL" dirty="0"/>
          </a:p>
        </p:txBody>
      </p:sp>
      <p:pic>
        <p:nvPicPr>
          <p:cNvPr id="8" name="Afbeelding 7">
            <a:extLst>
              <a:ext uri="{FF2B5EF4-FFF2-40B4-BE49-F238E27FC236}">
                <a16:creationId xmlns:a16="http://schemas.microsoft.com/office/drawing/2014/main" id="{77DAC02B-5263-4AFA-A71F-553A81665D01}"/>
              </a:ext>
            </a:extLst>
          </p:cNvPr>
          <p:cNvPicPr>
            <a:picLocks noChangeAspect="1"/>
          </p:cNvPicPr>
          <p:nvPr/>
        </p:nvPicPr>
        <p:blipFill>
          <a:blip r:embed="rId2"/>
          <a:stretch>
            <a:fillRect/>
          </a:stretch>
        </p:blipFill>
        <p:spPr>
          <a:xfrm>
            <a:off x="6295416" y="1399533"/>
            <a:ext cx="5058383" cy="5252936"/>
          </a:xfrm>
          <a:prstGeom prst="rect">
            <a:avLst/>
          </a:prstGeom>
        </p:spPr>
      </p:pic>
    </p:spTree>
    <p:extLst>
      <p:ext uri="{BB962C8B-B14F-4D97-AF65-F5344CB8AC3E}">
        <p14:creationId xmlns:p14="http://schemas.microsoft.com/office/powerpoint/2010/main" val="364367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BD582A-6488-4055-871B-FD60014D53C9}"/>
              </a:ext>
            </a:extLst>
          </p:cNvPr>
          <p:cNvSpPr>
            <a:spLocks noGrp="1"/>
          </p:cNvSpPr>
          <p:nvPr>
            <p:ph type="title"/>
          </p:nvPr>
        </p:nvSpPr>
        <p:spPr/>
        <p:txBody>
          <a:bodyPr>
            <a:normAutofit/>
          </a:bodyPr>
          <a:lstStyle/>
          <a:p>
            <a:r>
              <a:rPr lang="nl-NL" sz="3700" dirty="0"/>
              <a:t>Q-U of </a:t>
            </a:r>
            <a:r>
              <a:rPr lang="nl-NL" sz="3700" dirty="0" err="1"/>
              <a:t>brightest</a:t>
            </a:r>
            <a:r>
              <a:rPr lang="nl-NL" sz="3700" dirty="0"/>
              <a:t> sources </a:t>
            </a:r>
            <a:r>
              <a:rPr lang="nl-NL" sz="3700" dirty="0" err="1"/>
              <a:t>comparison</a:t>
            </a:r>
            <a:r>
              <a:rPr lang="nl-NL" sz="3700" dirty="0"/>
              <a:t> MKT&lt;-&gt;VLA (12)</a:t>
            </a:r>
          </a:p>
        </p:txBody>
      </p:sp>
      <p:sp>
        <p:nvSpPr>
          <p:cNvPr id="3" name="Tijdelijke aanduiding voor inhoud 2">
            <a:extLst>
              <a:ext uri="{FF2B5EF4-FFF2-40B4-BE49-F238E27FC236}">
                <a16:creationId xmlns:a16="http://schemas.microsoft.com/office/drawing/2014/main" id="{31EC68FE-D538-4DDE-B460-14680126D349}"/>
              </a:ext>
            </a:extLst>
          </p:cNvPr>
          <p:cNvSpPr>
            <a:spLocks noGrp="1"/>
          </p:cNvSpPr>
          <p:nvPr>
            <p:ph idx="1"/>
          </p:nvPr>
        </p:nvSpPr>
        <p:spPr>
          <a:xfrm>
            <a:off x="838201" y="1825624"/>
            <a:ext cx="4405008" cy="4826845"/>
          </a:xfrm>
        </p:spPr>
        <p:txBody>
          <a:bodyPr>
            <a:normAutofit/>
          </a:bodyPr>
          <a:lstStyle/>
          <a:p>
            <a:r>
              <a:rPr lang="nl-NL" dirty="0"/>
              <a:t>We </a:t>
            </a:r>
            <a:r>
              <a:rPr lang="nl-NL" dirty="0" err="1"/>
              <a:t>see</a:t>
            </a:r>
            <a:r>
              <a:rPr lang="nl-NL" dirty="0"/>
              <a:t> </a:t>
            </a:r>
            <a:r>
              <a:rPr lang="nl-NL" dirty="0" err="1"/>
              <a:t>that</a:t>
            </a:r>
            <a:r>
              <a:rPr lang="nl-NL" dirty="0"/>
              <a:t> </a:t>
            </a:r>
            <a:r>
              <a:rPr lang="nl-NL" dirty="0" err="1"/>
              <a:t>things</a:t>
            </a:r>
            <a:r>
              <a:rPr lang="nl-NL" dirty="0"/>
              <a:t> match </a:t>
            </a:r>
            <a:r>
              <a:rPr lang="nl-NL" dirty="0" err="1"/>
              <a:t>nicely</a:t>
            </a:r>
            <a:r>
              <a:rPr lang="nl-NL" dirty="0"/>
              <a:t>. The </a:t>
            </a:r>
            <a:r>
              <a:rPr lang="nl-NL" dirty="0" err="1"/>
              <a:t>upper</a:t>
            </a:r>
            <a:r>
              <a:rPr lang="nl-NL" dirty="0"/>
              <a:t> </a:t>
            </a:r>
            <a:r>
              <a:rPr lang="nl-NL" dirty="0" err="1"/>
              <a:t>left</a:t>
            </a:r>
            <a:r>
              <a:rPr lang="nl-NL" dirty="0"/>
              <a:t> plot </a:t>
            </a:r>
            <a:r>
              <a:rPr lang="nl-NL" dirty="0" err="1"/>
              <a:t>should</a:t>
            </a:r>
            <a:r>
              <a:rPr lang="nl-NL" dirty="0"/>
              <a:t> </a:t>
            </a:r>
            <a:r>
              <a:rPr lang="nl-NL" dirty="0" err="1"/>
              <a:t>be</a:t>
            </a:r>
            <a:r>
              <a:rPr lang="nl-NL" dirty="0"/>
              <a:t> </a:t>
            </a:r>
            <a:r>
              <a:rPr lang="nl-NL" dirty="0" err="1"/>
              <a:t>ignored</a:t>
            </a:r>
            <a:r>
              <a:rPr lang="nl-NL" dirty="0"/>
              <a:t>, we </a:t>
            </a:r>
            <a:r>
              <a:rPr lang="nl-NL" dirty="0" err="1"/>
              <a:t>didn’t</a:t>
            </a:r>
            <a:r>
              <a:rPr lang="nl-NL" dirty="0"/>
              <a:t> </a:t>
            </a:r>
            <a:r>
              <a:rPr lang="nl-NL" dirty="0" err="1"/>
              <a:t>measure</a:t>
            </a:r>
            <a:r>
              <a:rPr lang="nl-NL" dirty="0"/>
              <a:t> flux </a:t>
            </a:r>
            <a:r>
              <a:rPr lang="nl-NL" dirty="0" err="1"/>
              <a:t>from</a:t>
            </a:r>
            <a:r>
              <a:rPr lang="nl-NL" dirty="0"/>
              <a:t> I </a:t>
            </a:r>
            <a:r>
              <a:rPr lang="nl-NL" dirty="0" err="1"/>
              <a:t>ourselves</a:t>
            </a:r>
            <a:r>
              <a:rPr lang="nl-NL" dirty="0"/>
              <a:t>.</a:t>
            </a:r>
          </a:p>
          <a:p>
            <a:r>
              <a:rPr lang="nl-NL" dirty="0" err="1"/>
              <a:t>This</a:t>
            </a:r>
            <a:r>
              <a:rPr lang="nl-NL" dirty="0"/>
              <a:t> matches </a:t>
            </a:r>
            <a:r>
              <a:rPr lang="nl-NL" dirty="0">
                <a:sym typeface="Wingdings" panose="05000000000000000000" pitchFamily="2" charset="2"/>
              </a:rPr>
              <a:t> means </a:t>
            </a:r>
            <a:r>
              <a:rPr lang="nl-NL" dirty="0" err="1">
                <a:sym typeface="Wingdings" panose="05000000000000000000" pitchFamily="2" charset="2"/>
              </a:rPr>
              <a:t>our</a:t>
            </a:r>
            <a:r>
              <a:rPr lang="nl-NL" dirty="0">
                <a:sym typeface="Wingdings" panose="05000000000000000000" pitchFamily="2" charset="2"/>
              </a:rPr>
              <a:t> flux </a:t>
            </a:r>
            <a:r>
              <a:rPr lang="nl-NL" dirty="0" err="1">
                <a:sym typeface="Wingdings" panose="05000000000000000000" pitchFamily="2" charset="2"/>
              </a:rPr>
              <a:t>measurement</a:t>
            </a:r>
            <a:r>
              <a:rPr lang="nl-NL" dirty="0">
                <a:sym typeface="Wingdings" panose="05000000000000000000" pitchFamily="2" charset="2"/>
              </a:rPr>
              <a:t> </a:t>
            </a:r>
            <a:r>
              <a:rPr lang="nl-NL" dirty="0" err="1">
                <a:sym typeface="Wingdings" panose="05000000000000000000" pitchFamily="2" charset="2"/>
              </a:rPr>
              <a:t>technique</a:t>
            </a:r>
            <a:r>
              <a:rPr lang="nl-NL" dirty="0">
                <a:sym typeface="Wingdings" panose="05000000000000000000" pitchFamily="2" charset="2"/>
              </a:rPr>
              <a:t> </a:t>
            </a:r>
            <a:r>
              <a:rPr lang="nl-NL" dirty="0" err="1">
                <a:sym typeface="Wingdings" panose="05000000000000000000" pitchFamily="2" charset="2"/>
              </a:rPr>
              <a:t>works</a:t>
            </a:r>
            <a:r>
              <a:rPr lang="nl-NL" dirty="0">
                <a:sym typeface="Wingdings" panose="05000000000000000000" pitchFamily="2" charset="2"/>
              </a:rPr>
              <a:t>!</a:t>
            </a:r>
          </a:p>
          <a:p>
            <a:r>
              <a:rPr lang="nl-NL" dirty="0">
                <a:sym typeface="Wingdings" panose="05000000000000000000" pitchFamily="2" charset="2"/>
              </a:rPr>
              <a:t>On right: source 4</a:t>
            </a:r>
            <a:endParaRPr lang="nl-NL" dirty="0"/>
          </a:p>
          <a:p>
            <a:endParaRPr lang="nl-NL" dirty="0"/>
          </a:p>
        </p:txBody>
      </p:sp>
      <p:pic>
        <p:nvPicPr>
          <p:cNvPr id="6" name="Afbeelding 5">
            <a:extLst>
              <a:ext uri="{FF2B5EF4-FFF2-40B4-BE49-F238E27FC236}">
                <a16:creationId xmlns:a16="http://schemas.microsoft.com/office/drawing/2014/main" id="{7428F45F-A81C-4893-A3E3-B6CEA5CDBEEA}"/>
              </a:ext>
            </a:extLst>
          </p:cNvPr>
          <p:cNvPicPr>
            <a:picLocks noChangeAspect="1"/>
          </p:cNvPicPr>
          <p:nvPr/>
        </p:nvPicPr>
        <p:blipFill>
          <a:blip r:embed="rId2"/>
          <a:stretch>
            <a:fillRect/>
          </a:stretch>
        </p:blipFill>
        <p:spPr>
          <a:xfrm>
            <a:off x="5505977" y="1362890"/>
            <a:ext cx="6557392" cy="5495110"/>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8" name="Rechte verbindingslijn 7">
            <a:extLst>
              <a:ext uri="{FF2B5EF4-FFF2-40B4-BE49-F238E27FC236}">
                <a16:creationId xmlns:a16="http://schemas.microsoft.com/office/drawing/2014/main" id="{E04E929E-97A8-42D5-9935-FED5AA0B58CB}"/>
              </a:ext>
            </a:extLst>
          </p:cNvPr>
          <p:cNvCxnSpPr>
            <a:cxnSpLocks/>
          </p:cNvCxnSpPr>
          <p:nvPr/>
        </p:nvCxnSpPr>
        <p:spPr>
          <a:xfrm flipV="1">
            <a:off x="5788405" y="1598409"/>
            <a:ext cx="3154260" cy="24197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chte verbindingslijn 10">
            <a:extLst>
              <a:ext uri="{FF2B5EF4-FFF2-40B4-BE49-F238E27FC236}">
                <a16:creationId xmlns:a16="http://schemas.microsoft.com/office/drawing/2014/main" id="{357B17DA-FA7B-4E8A-BB2E-A779CE716451}"/>
              </a:ext>
            </a:extLst>
          </p:cNvPr>
          <p:cNvCxnSpPr>
            <a:cxnSpLocks/>
          </p:cNvCxnSpPr>
          <p:nvPr/>
        </p:nvCxnSpPr>
        <p:spPr>
          <a:xfrm flipH="1" flipV="1">
            <a:off x="5788405" y="1478575"/>
            <a:ext cx="3238149" cy="263187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387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FBCABB-E04C-47D0-B46F-9258E8AC2728}"/>
              </a:ext>
            </a:extLst>
          </p:cNvPr>
          <p:cNvSpPr>
            <a:spLocks noGrp="1"/>
          </p:cNvSpPr>
          <p:nvPr>
            <p:ph type="title"/>
          </p:nvPr>
        </p:nvSpPr>
        <p:spPr/>
        <p:txBody>
          <a:bodyPr/>
          <a:lstStyle/>
          <a:p>
            <a:r>
              <a:rPr lang="nl-NL" dirty="0"/>
              <a:t>Step 2: </a:t>
            </a:r>
            <a:r>
              <a:rPr lang="en-US" dirty="0"/>
              <a:t>Investigate Erik’s method and the problems he faced with VLA</a:t>
            </a:r>
            <a:r>
              <a:rPr lang="nl-NL" dirty="0"/>
              <a:t> (1)</a:t>
            </a:r>
          </a:p>
        </p:txBody>
      </p:sp>
      <p:sp>
        <p:nvSpPr>
          <p:cNvPr id="3" name="Tijdelijke aanduiding voor inhoud 2">
            <a:extLst>
              <a:ext uri="{FF2B5EF4-FFF2-40B4-BE49-F238E27FC236}">
                <a16:creationId xmlns:a16="http://schemas.microsoft.com/office/drawing/2014/main" id="{68E221F5-6FA4-49C8-ABF9-035AEA9F5FD5}"/>
              </a:ext>
            </a:extLst>
          </p:cNvPr>
          <p:cNvSpPr>
            <a:spLocks noGrp="1"/>
          </p:cNvSpPr>
          <p:nvPr>
            <p:ph idx="1"/>
          </p:nvPr>
        </p:nvSpPr>
        <p:spPr/>
        <p:txBody>
          <a:bodyPr/>
          <a:lstStyle/>
          <a:p>
            <a:r>
              <a:rPr lang="nl-NL" dirty="0"/>
              <a:t>I </a:t>
            </a:r>
            <a:r>
              <a:rPr lang="nl-NL" dirty="0" err="1"/>
              <a:t>downloaded</a:t>
            </a:r>
            <a:r>
              <a:rPr lang="nl-NL" dirty="0"/>
              <a:t> </a:t>
            </a:r>
            <a:r>
              <a:rPr lang="nl-NL" dirty="0" err="1"/>
              <a:t>Erik’s</a:t>
            </a:r>
            <a:r>
              <a:rPr lang="nl-NL" dirty="0"/>
              <a:t> Git </a:t>
            </a:r>
            <a:r>
              <a:rPr lang="nl-NL" dirty="0" err="1"/>
              <a:t>and</a:t>
            </a:r>
            <a:r>
              <a:rPr lang="nl-NL" dirty="0"/>
              <a:t> </a:t>
            </a:r>
            <a:r>
              <a:rPr lang="nl-NL" dirty="0" err="1"/>
              <a:t>read</a:t>
            </a:r>
            <a:r>
              <a:rPr lang="nl-NL" dirty="0"/>
              <a:t> his paper.</a:t>
            </a:r>
          </a:p>
          <a:p>
            <a:r>
              <a:rPr lang="nl-NL" dirty="0"/>
              <a:t>I </a:t>
            </a:r>
            <a:r>
              <a:rPr lang="nl-NL" dirty="0" err="1"/>
              <a:t>discovered</a:t>
            </a:r>
            <a:r>
              <a:rPr lang="nl-NL" dirty="0"/>
              <a:t> </a:t>
            </a:r>
            <a:r>
              <a:rPr lang="nl-NL" dirty="0" err="1"/>
              <a:t>that</a:t>
            </a:r>
            <a:r>
              <a:rPr lang="nl-NL" dirty="0"/>
              <a:t> he had </a:t>
            </a:r>
            <a:r>
              <a:rPr lang="nl-NL" dirty="0" err="1"/>
              <a:t>to</a:t>
            </a:r>
            <a:r>
              <a:rPr lang="nl-NL" dirty="0"/>
              <a:t> do a lot of </a:t>
            </a:r>
            <a:r>
              <a:rPr lang="nl-NL" dirty="0" err="1"/>
              <a:t>calibrating</a:t>
            </a:r>
            <a:r>
              <a:rPr lang="nl-NL" dirty="0"/>
              <a:t> </a:t>
            </a:r>
            <a:r>
              <a:rPr lang="nl-NL" dirty="0" err="1"/>
              <a:t>himself</a:t>
            </a:r>
            <a:r>
              <a:rPr lang="nl-NL" dirty="0"/>
              <a:t> </a:t>
            </a:r>
            <a:r>
              <a:rPr lang="nl-NL" dirty="0" err="1"/>
              <a:t>which</a:t>
            </a:r>
            <a:r>
              <a:rPr lang="nl-NL" dirty="0"/>
              <a:t> I </a:t>
            </a:r>
            <a:r>
              <a:rPr lang="nl-NL" dirty="0" err="1"/>
              <a:t>shouldn’t</a:t>
            </a:r>
            <a:r>
              <a:rPr lang="nl-NL" dirty="0"/>
              <a:t> have </a:t>
            </a:r>
            <a:r>
              <a:rPr lang="nl-NL" dirty="0" err="1"/>
              <a:t>to</a:t>
            </a:r>
            <a:r>
              <a:rPr lang="nl-NL" dirty="0"/>
              <a:t> deal </a:t>
            </a:r>
            <a:r>
              <a:rPr lang="nl-NL" dirty="0" err="1"/>
              <a:t>with</a:t>
            </a:r>
            <a:r>
              <a:rPr lang="nl-NL" dirty="0"/>
              <a:t> </a:t>
            </a:r>
            <a:r>
              <a:rPr lang="nl-NL" dirty="0" err="1"/>
              <a:t>myself</a:t>
            </a:r>
            <a:r>
              <a:rPr lang="nl-NL" dirty="0"/>
              <a:t> </a:t>
            </a:r>
            <a:r>
              <a:rPr lang="nl-NL" dirty="0">
                <a:sym typeface="Wingdings" panose="05000000000000000000" pitchFamily="2" charset="2"/>
              </a:rPr>
              <a:t> </a:t>
            </a:r>
            <a:r>
              <a:rPr lang="nl-NL" dirty="0" err="1">
                <a:sym typeface="Wingdings" panose="05000000000000000000" pitchFamily="2" charset="2"/>
              </a:rPr>
              <a:t>already</a:t>
            </a:r>
            <a:r>
              <a:rPr lang="nl-NL" dirty="0">
                <a:sym typeface="Wingdings" panose="05000000000000000000" pitchFamily="2" charset="2"/>
              </a:rPr>
              <a:t> </a:t>
            </a:r>
            <a:r>
              <a:rPr lang="nl-NL" dirty="0" err="1">
                <a:sym typeface="Wingdings" panose="05000000000000000000" pitchFamily="2" charset="2"/>
              </a:rPr>
              <a:t>done</a:t>
            </a:r>
            <a:r>
              <a:rPr lang="nl-NL" dirty="0">
                <a:sym typeface="Wingdings" panose="05000000000000000000" pitchFamily="2" charset="2"/>
              </a:rPr>
              <a:t> </a:t>
            </a:r>
            <a:r>
              <a:rPr lang="nl-NL" dirty="0" err="1">
                <a:sym typeface="Wingdings" panose="05000000000000000000" pitchFamily="2" charset="2"/>
              </a:rPr>
              <a:t>by</a:t>
            </a:r>
            <a:r>
              <a:rPr lang="nl-NL" dirty="0">
                <a:sym typeface="Wingdings" panose="05000000000000000000" pitchFamily="2" charset="2"/>
              </a:rPr>
              <a:t> Meerkat team</a:t>
            </a:r>
          </a:p>
          <a:p>
            <a:r>
              <a:rPr lang="nl-NL" dirty="0">
                <a:sym typeface="Wingdings" panose="05000000000000000000" pitchFamily="2" charset="2"/>
              </a:rPr>
              <a:t>Erik had data </a:t>
            </a:r>
            <a:r>
              <a:rPr lang="nl-NL" dirty="0" err="1">
                <a:sym typeface="Wingdings" panose="05000000000000000000" pitchFamily="2" charset="2"/>
              </a:rPr>
              <a:t>with</a:t>
            </a:r>
            <a:r>
              <a:rPr lang="nl-NL" dirty="0">
                <a:sym typeface="Wingdings" panose="05000000000000000000" pitchFamily="2" charset="2"/>
              </a:rPr>
              <a:t> far </a:t>
            </a:r>
            <a:r>
              <a:rPr lang="nl-NL" dirty="0" err="1">
                <a:sym typeface="Wingdings" panose="05000000000000000000" pitchFamily="2" charset="2"/>
              </a:rPr>
              <a:t>lower</a:t>
            </a:r>
            <a:r>
              <a:rPr lang="nl-NL" dirty="0">
                <a:sym typeface="Wingdings" panose="05000000000000000000" pitchFamily="2" charset="2"/>
              </a:rPr>
              <a:t> SNR </a:t>
            </a:r>
            <a:r>
              <a:rPr lang="nl-NL" dirty="0" err="1">
                <a:sym typeface="Wingdings" panose="05000000000000000000" pitchFamily="2" charset="2"/>
              </a:rPr>
              <a:t>than</a:t>
            </a:r>
            <a:r>
              <a:rPr lang="nl-NL" dirty="0">
                <a:sym typeface="Wingdings" panose="05000000000000000000" pitchFamily="2" charset="2"/>
              </a:rPr>
              <a:t> Meerkat  </a:t>
            </a:r>
            <a:r>
              <a:rPr lang="nl-NL" dirty="0" err="1">
                <a:sym typeface="Wingdings" panose="05000000000000000000" pitchFamily="2" charset="2"/>
              </a:rPr>
              <a:t>should</a:t>
            </a:r>
            <a:r>
              <a:rPr lang="nl-NL" dirty="0">
                <a:sym typeface="Wingdings" panose="05000000000000000000" pitchFamily="2" charset="2"/>
              </a:rPr>
              <a:t> </a:t>
            </a:r>
            <a:r>
              <a:rPr lang="nl-NL" dirty="0" err="1">
                <a:sym typeface="Wingdings" panose="05000000000000000000" pitchFamily="2" charset="2"/>
              </a:rPr>
              <a:t>be</a:t>
            </a:r>
            <a:r>
              <a:rPr lang="nl-NL" dirty="0">
                <a:sym typeface="Wingdings" panose="05000000000000000000" pitchFamily="2" charset="2"/>
              </a:rPr>
              <a:t> </a:t>
            </a:r>
            <a:r>
              <a:rPr lang="nl-NL" dirty="0" err="1">
                <a:sym typeface="Wingdings" panose="05000000000000000000" pitchFamily="2" charset="2"/>
              </a:rPr>
              <a:t>able</a:t>
            </a:r>
            <a:r>
              <a:rPr lang="nl-NL" dirty="0">
                <a:sym typeface="Wingdings" panose="05000000000000000000" pitchFamily="2" charset="2"/>
              </a:rPr>
              <a:t> </a:t>
            </a:r>
            <a:r>
              <a:rPr lang="nl-NL" dirty="0" err="1">
                <a:sym typeface="Wingdings" panose="05000000000000000000" pitchFamily="2" charset="2"/>
              </a:rPr>
              <a:t>to</a:t>
            </a:r>
            <a:r>
              <a:rPr lang="nl-NL" dirty="0">
                <a:sym typeface="Wingdings" panose="05000000000000000000" pitchFamily="2" charset="2"/>
              </a:rPr>
              <a:t> </a:t>
            </a:r>
            <a:r>
              <a:rPr lang="nl-NL" dirty="0" err="1">
                <a:sym typeface="Wingdings" panose="05000000000000000000" pitchFamily="2" charset="2"/>
              </a:rPr>
              <a:t>find</a:t>
            </a:r>
            <a:r>
              <a:rPr lang="nl-NL" dirty="0">
                <a:sym typeface="Wingdings" panose="05000000000000000000" pitchFamily="2" charset="2"/>
              </a:rPr>
              <a:t> more sources</a:t>
            </a:r>
          </a:p>
          <a:p>
            <a:endParaRPr lang="nl-NL" dirty="0">
              <a:sym typeface="Wingdings" panose="05000000000000000000" pitchFamily="2" charset="2"/>
            </a:endParaRPr>
          </a:p>
          <a:p>
            <a:endParaRPr lang="nl-NL" dirty="0"/>
          </a:p>
        </p:txBody>
      </p:sp>
    </p:spTree>
    <p:extLst>
      <p:ext uri="{BB962C8B-B14F-4D97-AF65-F5344CB8AC3E}">
        <p14:creationId xmlns:p14="http://schemas.microsoft.com/office/powerpoint/2010/main" val="32802119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BD582A-6488-4055-871B-FD60014D53C9}"/>
              </a:ext>
            </a:extLst>
          </p:cNvPr>
          <p:cNvSpPr>
            <a:spLocks noGrp="1"/>
          </p:cNvSpPr>
          <p:nvPr>
            <p:ph type="title"/>
          </p:nvPr>
        </p:nvSpPr>
        <p:spPr/>
        <p:txBody>
          <a:bodyPr>
            <a:normAutofit/>
          </a:bodyPr>
          <a:lstStyle/>
          <a:p>
            <a:r>
              <a:rPr lang="nl-NL" sz="3700" dirty="0"/>
              <a:t>Q-U of </a:t>
            </a:r>
            <a:r>
              <a:rPr lang="nl-NL" sz="3700" dirty="0" err="1"/>
              <a:t>brightest</a:t>
            </a:r>
            <a:r>
              <a:rPr lang="nl-NL" sz="3700" dirty="0"/>
              <a:t> sources </a:t>
            </a:r>
            <a:r>
              <a:rPr lang="nl-NL" sz="3700" dirty="0" err="1"/>
              <a:t>comparison</a:t>
            </a:r>
            <a:r>
              <a:rPr lang="nl-NL" sz="3700" dirty="0"/>
              <a:t> MKT&lt;-&gt;VLA (13)</a:t>
            </a:r>
          </a:p>
        </p:txBody>
      </p:sp>
      <p:sp>
        <p:nvSpPr>
          <p:cNvPr id="3" name="Tijdelijke aanduiding voor inhoud 2">
            <a:extLst>
              <a:ext uri="{FF2B5EF4-FFF2-40B4-BE49-F238E27FC236}">
                <a16:creationId xmlns:a16="http://schemas.microsoft.com/office/drawing/2014/main" id="{31EC68FE-D538-4DDE-B460-14680126D349}"/>
              </a:ext>
            </a:extLst>
          </p:cNvPr>
          <p:cNvSpPr>
            <a:spLocks noGrp="1"/>
          </p:cNvSpPr>
          <p:nvPr>
            <p:ph idx="1"/>
          </p:nvPr>
        </p:nvSpPr>
        <p:spPr>
          <a:xfrm>
            <a:off x="838201" y="1825624"/>
            <a:ext cx="4405008" cy="4826845"/>
          </a:xfrm>
        </p:spPr>
        <p:txBody>
          <a:bodyPr>
            <a:normAutofit/>
          </a:bodyPr>
          <a:lstStyle/>
          <a:p>
            <a:r>
              <a:rPr lang="nl-NL" dirty="0">
                <a:sym typeface="Wingdings" panose="05000000000000000000" pitchFamily="2" charset="2"/>
              </a:rPr>
              <a:t>On right: source 5</a:t>
            </a:r>
          </a:p>
          <a:p>
            <a:r>
              <a:rPr lang="nl-NL" dirty="0" err="1">
                <a:sym typeface="Wingdings" panose="05000000000000000000" pitchFamily="2" charset="2"/>
              </a:rPr>
              <a:t>Things</a:t>
            </a:r>
            <a:r>
              <a:rPr lang="nl-NL" dirty="0">
                <a:sym typeface="Wingdings" panose="05000000000000000000" pitchFamily="2" charset="2"/>
              </a:rPr>
              <a:t> </a:t>
            </a:r>
            <a:r>
              <a:rPr lang="nl-NL" dirty="0" err="1">
                <a:sym typeface="Wingdings" panose="05000000000000000000" pitchFamily="2" charset="2"/>
              </a:rPr>
              <a:t>still</a:t>
            </a:r>
            <a:r>
              <a:rPr lang="nl-NL" dirty="0">
                <a:sym typeface="Wingdings" panose="05000000000000000000" pitchFamily="2" charset="2"/>
              </a:rPr>
              <a:t> match</a:t>
            </a:r>
          </a:p>
          <a:p>
            <a:r>
              <a:rPr lang="nl-NL" dirty="0" err="1">
                <a:sym typeface="Wingdings" panose="05000000000000000000" pitchFamily="2" charset="2"/>
              </a:rPr>
              <a:t>This</a:t>
            </a:r>
            <a:r>
              <a:rPr lang="nl-NL" dirty="0">
                <a:sym typeface="Wingdings" panose="05000000000000000000" pitchFamily="2" charset="2"/>
              </a:rPr>
              <a:t> </a:t>
            </a:r>
            <a:r>
              <a:rPr lang="nl-NL" dirty="0" err="1">
                <a:sym typeface="Wingdings" panose="05000000000000000000" pitchFamily="2" charset="2"/>
              </a:rPr>
              <a:t>also</a:t>
            </a:r>
            <a:r>
              <a:rPr lang="nl-NL" dirty="0">
                <a:sym typeface="Wingdings" panose="05000000000000000000" pitchFamily="2" charset="2"/>
              </a:rPr>
              <a:t> means </a:t>
            </a:r>
            <a:r>
              <a:rPr lang="nl-NL" dirty="0" err="1">
                <a:sym typeface="Wingdings" panose="05000000000000000000" pitchFamily="2" charset="2"/>
              </a:rPr>
              <a:t>that</a:t>
            </a:r>
            <a:r>
              <a:rPr lang="nl-NL" dirty="0">
                <a:sym typeface="Wingdings" panose="05000000000000000000" pitchFamily="2" charset="2"/>
              </a:rPr>
              <a:t> </a:t>
            </a:r>
            <a:r>
              <a:rPr lang="nl-NL" dirty="0" err="1">
                <a:sym typeface="Wingdings" panose="05000000000000000000" pitchFamily="2" charset="2"/>
              </a:rPr>
              <a:t>our</a:t>
            </a:r>
            <a:r>
              <a:rPr lang="nl-NL" dirty="0">
                <a:sym typeface="Wingdings" panose="05000000000000000000" pitchFamily="2" charset="2"/>
              </a:rPr>
              <a:t> </a:t>
            </a:r>
            <a:r>
              <a:rPr lang="nl-NL" dirty="0" err="1">
                <a:sym typeface="Wingdings" panose="05000000000000000000" pitchFamily="2" charset="2"/>
              </a:rPr>
              <a:t>conclusions</a:t>
            </a:r>
            <a:r>
              <a:rPr lang="nl-NL" dirty="0">
                <a:sym typeface="Wingdings" panose="05000000000000000000" pitchFamily="2" charset="2"/>
              </a:rPr>
              <a:t> </a:t>
            </a:r>
            <a:r>
              <a:rPr lang="nl-NL" dirty="0" err="1">
                <a:sym typeface="Wingdings" panose="05000000000000000000" pitchFamily="2" charset="2"/>
              </a:rPr>
              <a:t>from</a:t>
            </a:r>
            <a:r>
              <a:rPr lang="nl-NL" dirty="0">
                <a:sym typeface="Wingdings" panose="05000000000000000000" pitchFamily="2" charset="2"/>
              </a:rPr>
              <a:t> </a:t>
            </a:r>
            <a:r>
              <a:rPr lang="nl-NL" dirty="0" err="1">
                <a:sym typeface="Wingdings" panose="05000000000000000000" pitchFamily="2" charset="2"/>
              </a:rPr>
              <a:t>comparing</a:t>
            </a:r>
            <a:r>
              <a:rPr lang="nl-NL" dirty="0">
                <a:sym typeface="Wingdings" panose="05000000000000000000" pitchFamily="2" charset="2"/>
              </a:rPr>
              <a:t> </a:t>
            </a:r>
            <a:r>
              <a:rPr lang="nl-NL" dirty="0" err="1">
                <a:sym typeface="Wingdings" panose="05000000000000000000" pitchFamily="2" charset="2"/>
              </a:rPr>
              <a:t>our</a:t>
            </a:r>
            <a:r>
              <a:rPr lang="nl-NL" dirty="0">
                <a:sym typeface="Wingdings" panose="05000000000000000000" pitchFamily="2" charset="2"/>
              </a:rPr>
              <a:t> flux </a:t>
            </a:r>
            <a:r>
              <a:rPr lang="nl-NL" dirty="0" err="1">
                <a:sym typeface="Wingdings" panose="05000000000000000000" pitchFamily="2" charset="2"/>
              </a:rPr>
              <a:t>measurements</a:t>
            </a:r>
            <a:r>
              <a:rPr lang="nl-NL" dirty="0">
                <a:sym typeface="Wingdings" panose="05000000000000000000" pitchFamily="2" charset="2"/>
              </a:rPr>
              <a:t> </a:t>
            </a:r>
            <a:r>
              <a:rPr lang="nl-NL" dirty="0" err="1">
                <a:sym typeface="Wingdings" panose="05000000000000000000" pitchFamily="2" charset="2"/>
              </a:rPr>
              <a:t>with</a:t>
            </a:r>
            <a:r>
              <a:rPr lang="nl-NL" dirty="0">
                <a:sym typeface="Wingdings" panose="05000000000000000000" pitchFamily="2" charset="2"/>
              </a:rPr>
              <a:t> </a:t>
            </a:r>
            <a:r>
              <a:rPr lang="nl-NL" dirty="0" err="1">
                <a:sym typeface="Wingdings" panose="05000000000000000000" pitchFamily="2" charset="2"/>
              </a:rPr>
              <a:t>those</a:t>
            </a:r>
            <a:r>
              <a:rPr lang="nl-NL" dirty="0">
                <a:sym typeface="Wingdings" panose="05000000000000000000" pitchFamily="2" charset="2"/>
              </a:rPr>
              <a:t> </a:t>
            </a:r>
            <a:r>
              <a:rPr lang="nl-NL" dirty="0" err="1">
                <a:sym typeface="Wingdings" panose="05000000000000000000" pitchFamily="2" charset="2"/>
              </a:rPr>
              <a:t>from</a:t>
            </a:r>
            <a:r>
              <a:rPr lang="nl-NL" dirty="0">
                <a:sym typeface="Wingdings" panose="05000000000000000000" pitchFamily="2" charset="2"/>
              </a:rPr>
              <a:t> Erik are </a:t>
            </a:r>
            <a:r>
              <a:rPr lang="nl-NL" dirty="0" err="1">
                <a:sym typeface="Wingdings" panose="05000000000000000000" pitchFamily="2" charset="2"/>
              </a:rPr>
              <a:t>valid</a:t>
            </a:r>
            <a:r>
              <a:rPr lang="nl-NL" dirty="0">
                <a:sym typeface="Wingdings" panose="05000000000000000000" pitchFamily="2" charset="2"/>
              </a:rPr>
              <a:t>. HOWEVER! </a:t>
            </a:r>
            <a:r>
              <a:rPr lang="nl-NL" dirty="0" err="1">
                <a:sym typeface="Wingdings" panose="05000000000000000000" pitchFamily="2" charset="2"/>
              </a:rPr>
              <a:t>Only</a:t>
            </a:r>
            <a:r>
              <a:rPr lang="nl-NL" dirty="0">
                <a:sym typeface="Wingdings" panose="05000000000000000000" pitchFamily="2" charset="2"/>
              </a:rPr>
              <a:t> </a:t>
            </a:r>
            <a:r>
              <a:rPr lang="nl-NL" dirty="0" err="1">
                <a:sym typeface="Wingdings" panose="05000000000000000000" pitchFamily="2" charset="2"/>
              </a:rPr>
              <a:t>for</a:t>
            </a:r>
            <a:r>
              <a:rPr lang="nl-NL" dirty="0">
                <a:sym typeface="Wingdings" panose="05000000000000000000" pitchFamily="2" charset="2"/>
              </a:rPr>
              <a:t> </a:t>
            </a:r>
            <a:r>
              <a:rPr lang="nl-NL" dirty="0" err="1">
                <a:sym typeface="Wingdings" panose="05000000000000000000" pitchFamily="2" charset="2"/>
              </a:rPr>
              <a:t>the</a:t>
            </a:r>
            <a:r>
              <a:rPr lang="nl-NL" dirty="0">
                <a:sym typeface="Wingdings" panose="05000000000000000000" pitchFamily="2" charset="2"/>
              </a:rPr>
              <a:t> single </a:t>
            </a:r>
            <a:r>
              <a:rPr lang="nl-NL" dirty="0" err="1">
                <a:sym typeface="Wingdings" panose="05000000000000000000" pitchFamily="2" charset="2"/>
              </a:rPr>
              <a:t>resolved</a:t>
            </a:r>
            <a:r>
              <a:rPr lang="nl-NL" dirty="0">
                <a:sym typeface="Wingdings" panose="05000000000000000000" pitchFamily="2" charset="2"/>
              </a:rPr>
              <a:t> sources 4 </a:t>
            </a:r>
            <a:r>
              <a:rPr lang="nl-NL" dirty="0" err="1">
                <a:sym typeface="Wingdings" panose="05000000000000000000" pitchFamily="2" charset="2"/>
              </a:rPr>
              <a:t>and</a:t>
            </a:r>
            <a:r>
              <a:rPr lang="nl-NL" dirty="0">
                <a:sym typeface="Wingdings" panose="05000000000000000000" pitchFamily="2" charset="2"/>
              </a:rPr>
              <a:t> 5.</a:t>
            </a:r>
            <a:endParaRPr lang="nl-NL" dirty="0"/>
          </a:p>
          <a:p>
            <a:endParaRPr lang="nl-NL" dirty="0"/>
          </a:p>
        </p:txBody>
      </p:sp>
      <p:pic>
        <p:nvPicPr>
          <p:cNvPr id="6" name="Afbeelding 5">
            <a:extLst>
              <a:ext uri="{FF2B5EF4-FFF2-40B4-BE49-F238E27FC236}">
                <a16:creationId xmlns:a16="http://schemas.microsoft.com/office/drawing/2014/main" id="{7428F45F-A81C-4893-A3E3-B6CEA5CDBEE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29939" y="1362890"/>
            <a:ext cx="6509468" cy="5495110"/>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8" name="Rechte verbindingslijn 7">
            <a:extLst>
              <a:ext uri="{FF2B5EF4-FFF2-40B4-BE49-F238E27FC236}">
                <a16:creationId xmlns:a16="http://schemas.microsoft.com/office/drawing/2014/main" id="{E04E929E-97A8-42D5-9935-FED5AA0B58CB}"/>
              </a:ext>
            </a:extLst>
          </p:cNvPr>
          <p:cNvCxnSpPr>
            <a:cxnSpLocks/>
          </p:cNvCxnSpPr>
          <p:nvPr/>
        </p:nvCxnSpPr>
        <p:spPr>
          <a:xfrm flipV="1">
            <a:off x="5788405" y="1598409"/>
            <a:ext cx="3154260" cy="24197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chte verbindingslijn 10">
            <a:extLst>
              <a:ext uri="{FF2B5EF4-FFF2-40B4-BE49-F238E27FC236}">
                <a16:creationId xmlns:a16="http://schemas.microsoft.com/office/drawing/2014/main" id="{357B17DA-FA7B-4E8A-BB2E-A779CE716451}"/>
              </a:ext>
            </a:extLst>
          </p:cNvPr>
          <p:cNvCxnSpPr>
            <a:cxnSpLocks/>
          </p:cNvCxnSpPr>
          <p:nvPr/>
        </p:nvCxnSpPr>
        <p:spPr>
          <a:xfrm flipH="1" flipV="1">
            <a:off x="5788405" y="1478575"/>
            <a:ext cx="3238149" cy="263187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29437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BD582A-6488-4055-871B-FD60014D53C9}"/>
              </a:ext>
            </a:extLst>
          </p:cNvPr>
          <p:cNvSpPr>
            <a:spLocks noGrp="1"/>
          </p:cNvSpPr>
          <p:nvPr>
            <p:ph type="title"/>
          </p:nvPr>
        </p:nvSpPr>
        <p:spPr/>
        <p:txBody>
          <a:bodyPr>
            <a:normAutofit/>
          </a:bodyPr>
          <a:lstStyle/>
          <a:p>
            <a:r>
              <a:rPr lang="nl-NL" sz="3700" dirty="0"/>
              <a:t>Q-U of </a:t>
            </a:r>
            <a:r>
              <a:rPr lang="nl-NL" sz="3700" dirty="0" err="1"/>
              <a:t>brightest</a:t>
            </a:r>
            <a:r>
              <a:rPr lang="nl-NL" sz="3700" dirty="0"/>
              <a:t> sources </a:t>
            </a:r>
            <a:r>
              <a:rPr lang="nl-NL" sz="3700" dirty="0" err="1"/>
              <a:t>comparison</a:t>
            </a:r>
            <a:r>
              <a:rPr lang="nl-NL" sz="3700" dirty="0"/>
              <a:t> MKT&lt;-&gt;VLA (14)</a:t>
            </a:r>
          </a:p>
        </p:txBody>
      </p:sp>
      <p:sp>
        <p:nvSpPr>
          <p:cNvPr id="3" name="Tijdelijke aanduiding voor inhoud 2">
            <a:extLst>
              <a:ext uri="{FF2B5EF4-FFF2-40B4-BE49-F238E27FC236}">
                <a16:creationId xmlns:a16="http://schemas.microsoft.com/office/drawing/2014/main" id="{31EC68FE-D538-4DDE-B460-14680126D349}"/>
              </a:ext>
            </a:extLst>
          </p:cNvPr>
          <p:cNvSpPr>
            <a:spLocks noGrp="1"/>
          </p:cNvSpPr>
          <p:nvPr>
            <p:ph idx="1"/>
          </p:nvPr>
        </p:nvSpPr>
        <p:spPr>
          <a:xfrm>
            <a:off x="838201" y="1825624"/>
            <a:ext cx="4405008" cy="4826845"/>
          </a:xfrm>
        </p:spPr>
        <p:txBody>
          <a:bodyPr>
            <a:normAutofit/>
          </a:bodyPr>
          <a:lstStyle/>
          <a:p>
            <a:r>
              <a:rPr lang="nl-NL" dirty="0">
                <a:sym typeface="Wingdings" panose="05000000000000000000" pitchFamily="2" charset="2"/>
              </a:rPr>
              <a:t>For source 1,2,3 </a:t>
            </a:r>
            <a:r>
              <a:rPr lang="nl-NL" dirty="0" err="1">
                <a:sym typeface="Wingdings" panose="05000000000000000000" pitchFamily="2" charset="2"/>
              </a:rPr>
              <a:t>this</a:t>
            </a:r>
            <a:r>
              <a:rPr lang="nl-NL" dirty="0">
                <a:sym typeface="Wingdings" panose="05000000000000000000" pitchFamily="2" charset="2"/>
              </a:rPr>
              <a:t> matches </a:t>
            </a:r>
            <a:r>
              <a:rPr lang="nl-NL" dirty="0" err="1">
                <a:sym typeface="Wingdings" panose="05000000000000000000" pitchFamily="2" charset="2"/>
              </a:rPr>
              <a:t>less</a:t>
            </a:r>
            <a:r>
              <a:rPr lang="nl-NL" dirty="0">
                <a:sym typeface="Wingdings" panose="05000000000000000000" pitchFamily="2" charset="2"/>
              </a:rPr>
              <a:t> </a:t>
            </a:r>
            <a:r>
              <a:rPr lang="nl-NL" dirty="0" err="1">
                <a:sym typeface="Wingdings" panose="05000000000000000000" pitchFamily="2" charset="2"/>
              </a:rPr>
              <a:t>nicely</a:t>
            </a:r>
            <a:r>
              <a:rPr lang="nl-NL" dirty="0">
                <a:sym typeface="Wingdings" panose="05000000000000000000" pitchFamily="2" charset="2"/>
              </a:rPr>
              <a:t>. </a:t>
            </a:r>
            <a:r>
              <a:rPr lang="nl-NL" dirty="0" err="1">
                <a:sym typeface="Wingdings" panose="05000000000000000000" pitchFamily="2" charset="2"/>
              </a:rPr>
              <a:t>Mostly</a:t>
            </a:r>
            <a:r>
              <a:rPr lang="nl-NL" dirty="0">
                <a:sym typeface="Wingdings" panose="05000000000000000000" pitchFamily="2" charset="2"/>
              </a:rPr>
              <a:t> 1 </a:t>
            </a:r>
            <a:r>
              <a:rPr lang="nl-NL" dirty="0" err="1">
                <a:sym typeface="Wingdings" panose="05000000000000000000" pitchFamily="2" charset="2"/>
              </a:rPr>
              <a:t>and</a:t>
            </a:r>
            <a:r>
              <a:rPr lang="nl-NL" dirty="0">
                <a:sym typeface="Wingdings" panose="05000000000000000000" pitchFamily="2" charset="2"/>
              </a:rPr>
              <a:t> 3 </a:t>
            </a:r>
            <a:r>
              <a:rPr lang="nl-NL" dirty="0" err="1">
                <a:sym typeface="Wingdings" panose="05000000000000000000" pitchFamily="2" charset="2"/>
              </a:rPr>
              <a:t>deviate</a:t>
            </a:r>
            <a:r>
              <a:rPr lang="nl-NL" dirty="0">
                <a:sym typeface="Wingdings" panose="05000000000000000000" pitchFamily="2" charset="2"/>
              </a:rPr>
              <a:t> </a:t>
            </a:r>
            <a:r>
              <a:rPr lang="nl-NL" dirty="0" err="1">
                <a:sym typeface="Wingdings" panose="05000000000000000000" pitchFamily="2" charset="2"/>
              </a:rPr>
              <a:t>very</a:t>
            </a:r>
            <a:r>
              <a:rPr lang="nl-NL" dirty="0">
                <a:sym typeface="Wingdings" panose="05000000000000000000" pitchFamily="2" charset="2"/>
              </a:rPr>
              <a:t> </a:t>
            </a:r>
            <a:r>
              <a:rPr lang="nl-NL" dirty="0" err="1">
                <a:sym typeface="Wingdings" panose="05000000000000000000" pitchFamily="2" charset="2"/>
              </a:rPr>
              <a:t>much</a:t>
            </a:r>
            <a:r>
              <a:rPr lang="nl-NL" dirty="0">
                <a:sym typeface="Wingdings" panose="05000000000000000000" pitchFamily="2" charset="2"/>
              </a:rPr>
              <a:t>.</a:t>
            </a:r>
            <a:endParaRPr lang="nl-NL" dirty="0"/>
          </a:p>
          <a:p>
            <a:endParaRPr lang="nl-NL" dirty="0"/>
          </a:p>
        </p:txBody>
      </p:sp>
      <p:pic>
        <p:nvPicPr>
          <p:cNvPr id="6" name="Afbeelding 5">
            <a:extLst>
              <a:ext uri="{FF2B5EF4-FFF2-40B4-BE49-F238E27FC236}">
                <a16:creationId xmlns:a16="http://schemas.microsoft.com/office/drawing/2014/main" id="{7428F45F-A81C-4893-A3E3-B6CEA5CDBEE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959158" y="3323189"/>
            <a:ext cx="4187312" cy="3534811"/>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Afbeelding 11">
            <a:extLst>
              <a:ext uri="{FF2B5EF4-FFF2-40B4-BE49-F238E27FC236}">
                <a16:creationId xmlns:a16="http://schemas.microsoft.com/office/drawing/2014/main" id="{D9AC6312-4C6D-4FDC-8544-5CCF67DEF95C}"/>
              </a:ext>
            </a:extLst>
          </p:cNvPr>
          <p:cNvPicPr>
            <a:picLocks noChangeAspect="1"/>
          </p:cNvPicPr>
          <p:nvPr/>
        </p:nvPicPr>
        <p:blipFill>
          <a:blip r:embed="rId3"/>
          <a:stretch>
            <a:fillRect/>
          </a:stretch>
        </p:blipFill>
        <p:spPr>
          <a:xfrm>
            <a:off x="5662569" y="1229869"/>
            <a:ext cx="4607057" cy="3860725"/>
          </a:xfrm>
          <a:prstGeom prst="rect">
            <a:avLst/>
          </a:prstGeom>
          <a:solidFill>
            <a:srgbClr val="FFFFFF">
              <a:shade val="85000"/>
            </a:srgbClr>
          </a:solidFill>
          <a:ln w="63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8" name="Rechte verbindingslijn 7">
            <a:extLst>
              <a:ext uri="{FF2B5EF4-FFF2-40B4-BE49-F238E27FC236}">
                <a16:creationId xmlns:a16="http://schemas.microsoft.com/office/drawing/2014/main" id="{E04E929E-97A8-42D5-9935-FED5AA0B58CB}"/>
              </a:ext>
            </a:extLst>
          </p:cNvPr>
          <p:cNvCxnSpPr>
            <a:cxnSpLocks/>
          </p:cNvCxnSpPr>
          <p:nvPr/>
        </p:nvCxnSpPr>
        <p:spPr>
          <a:xfrm flipV="1">
            <a:off x="6120519" y="1440825"/>
            <a:ext cx="1845578" cy="1516294"/>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chte verbindingslijn 10">
            <a:extLst>
              <a:ext uri="{FF2B5EF4-FFF2-40B4-BE49-F238E27FC236}">
                <a16:creationId xmlns:a16="http://schemas.microsoft.com/office/drawing/2014/main" id="{357B17DA-FA7B-4E8A-BB2E-A779CE716451}"/>
              </a:ext>
            </a:extLst>
          </p:cNvPr>
          <p:cNvCxnSpPr>
            <a:cxnSpLocks/>
          </p:cNvCxnSpPr>
          <p:nvPr/>
        </p:nvCxnSpPr>
        <p:spPr>
          <a:xfrm flipH="1" flipV="1">
            <a:off x="6096000" y="1403074"/>
            <a:ext cx="1577129" cy="1591796"/>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pic>
        <p:nvPicPr>
          <p:cNvPr id="14" name="Afbeelding 13">
            <a:extLst>
              <a:ext uri="{FF2B5EF4-FFF2-40B4-BE49-F238E27FC236}">
                <a16:creationId xmlns:a16="http://schemas.microsoft.com/office/drawing/2014/main" id="{EB303E0C-83ED-4F8D-9BFE-ACFC6F8A8198}"/>
              </a:ext>
            </a:extLst>
          </p:cNvPr>
          <p:cNvPicPr>
            <a:picLocks noChangeAspect="1"/>
          </p:cNvPicPr>
          <p:nvPr/>
        </p:nvPicPr>
        <p:blipFill>
          <a:blip r:embed="rId4"/>
          <a:stretch>
            <a:fillRect/>
          </a:stretch>
        </p:blipFill>
        <p:spPr>
          <a:xfrm>
            <a:off x="838200" y="3133221"/>
            <a:ext cx="4328720" cy="3654184"/>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5" name="Rechte verbindingslijn 14">
            <a:extLst>
              <a:ext uri="{FF2B5EF4-FFF2-40B4-BE49-F238E27FC236}">
                <a16:creationId xmlns:a16="http://schemas.microsoft.com/office/drawing/2014/main" id="{EA5D5E9F-14A2-498E-B969-B061D4375141}"/>
              </a:ext>
            </a:extLst>
          </p:cNvPr>
          <p:cNvCxnSpPr>
            <a:cxnSpLocks/>
          </p:cNvCxnSpPr>
          <p:nvPr/>
        </p:nvCxnSpPr>
        <p:spPr>
          <a:xfrm flipH="1" flipV="1">
            <a:off x="1206616" y="3369573"/>
            <a:ext cx="1577129" cy="1591796"/>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Rechte verbindingslijn 15">
            <a:extLst>
              <a:ext uri="{FF2B5EF4-FFF2-40B4-BE49-F238E27FC236}">
                <a16:creationId xmlns:a16="http://schemas.microsoft.com/office/drawing/2014/main" id="{D8AE5B38-8FBA-4426-9943-A21F630ACDC5}"/>
              </a:ext>
            </a:extLst>
          </p:cNvPr>
          <p:cNvCxnSpPr>
            <a:cxnSpLocks/>
          </p:cNvCxnSpPr>
          <p:nvPr/>
        </p:nvCxnSpPr>
        <p:spPr>
          <a:xfrm flipV="1">
            <a:off x="1150987" y="3234637"/>
            <a:ext cx="1845578" cy="1516294"/>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40097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BD582A-6488-4055-871B-FD60014D53C9}"/>
              </a:ext>
            </a:extLst>
          </p:cNvPr>
          <p:cNvSpPr>
            <a:spLocks noGrp="1"/>
          </p:cNvSpPr>
          <p:nvPr>
            <p:ph type="title"/>
          </p:nvPr>
        </p:nvSpPr>
        <p:spPr/>
        <p:txBody>
          <a:bodyPr>
            <a:normAutofit/>
          </a:bodyPr>
          <a:lstStyle/>
          <a:p>
            <a:r>
              <a:rPr lang="nl-NL" sz="3700" dirty="0"/>
              <a:t>Q-U of </a:t>
            </a:r>
            <a:r>
              <a:rPr lang="nl-NL" sz="3700" dirty="0" err="1"/>
              <a:t>brightest</a:t>
            </a:r>
            <a:r>
              <a:rPr lang="nl-NL" sz="3700" dirty="0"/>
              <a:t> sources </a:t>
            </a:r>
            <a:r>
              <a:rPr lang="nl-NL" sz="3700" dirty="0" err="1"/>
              <a:t>comparison</a:t>
            </a:r>
            <a:r>
              <a:rPr lang="nl-NL" sz="3700" dirty="0"/>
              <a:t> MKT&lt;-&gt;VLA (15)</a:t>
            </a:r>
          </a:p>
        </p:txBody>
      </p:sp>
      <p:sp>
        <p:nvSpPr>
          <p:cNvPr id="3" name="Tijdelijke aanduiding voor inhoud 2">
            <a:extLst>
              <a:ext uri="{FF2B5EF4-FFF2-40B4-BE49-F238E27FC236}">
                <a16:creationId xmlns:a16="http://schemas.microsoft.com/office/drawing/2014/main" id="{31EC68FE-D538-4DDE-B460-14680126D349}"/>
              </a:ext>
            </a:extLst>
          </p:cNvPr>
          <p:cNvSpPr>
            <a:spLocks noGrp="1"/>
          </p:cNvSpPr>
          <p:nvPr>
            <p:ph idx="1"/>
          </p:nvPr>
        </p:nvSpPr>
        <p:spPr>
          <a:xfrm>
            <a:off x="838201" y="1825624"/>
            <a:ext cx="4405008" cy="4826845"/>
          </a:xfrm>
        </p:spPr>
        <p:txBody>
          <a:bodyPr>
            <a:normAutofit/>
          </a:bodyPr>
          <a:lstStyle/>
          <a:p>
            <a:r>
              <a:rPr lang="nl-NL" dirty="0">
                <a:sym typeface="Wingdings" panose="05000000000000000000" pitchFamily="2" charset="2"/>
              </a:rPr>
              <a:t>Lets </a:t>
            </a:r>
            <a:r>
              <a:rPr lang="nl-NL" dirty="0" err="1">
                <a:sym typeface="Wingdings" panose="05000000000000000000" pitchFamily="2" charset="2"/>
              </a:rPr>
              <a:t>now</a:t>
            </a:r>
            <a:r>
              <a:rPr lang="nl-NL" dirty="0">
                <a:sym typeface="Wingdings" panose="05000000000000000000" pitchFamily="2" charset="2"/>
              </a:rPr>
              <a:t> </a:t>
            </a:r>
            <a:r>
              <a:rPr lang="nl-NL" dirty="0" err="1">
                <a:sym typeface="Wingdings" panose="05000000000000000000" pitchFamily="2" charset="2"/>
              </a:rPr>
              <a:t>compare</a:t>
            </a:r>
            <a:r>
              <a:rPr lang="nl-NL" dirty="0">
                <a:sym typeface="Wingdings" panose="05000000000000000000" pitchFamily="2" charset="2"/>
              </a:rPr>
              <a:t> </a:t>
            </a:r>
            <a:r>
              <a:rPr lang="nl-NL" dirty="0" err="1">
                <a:sym typeface="Wingdings" panose="05000000000000000000" pitchFamily="2" charset="2"/>
              </a:rPr>
              <a:t>all</a:t>
            </a:r>
            <a:r>
              <a:rPr lang="nl-NL" dirty="0">
                <a:sym typeface="Wingdings" panose="05000000000000000000" pitchFamily="2" charset="2"/>
              </a:rPr>
              <a:t> </a:t>
            </a:r>
            <a:r>
              <a:rPr lang="nl-NL" dirty="0" err="1">
                <a:sym typeface="Wingdings" panose="05000000000000000000" pitchFamily="2" charset="2"/>
              </a:rPr>
              <a:t>three</a:t>
            </a:r>
            <a:r>
              <a:rPr lang="nl-NL" dirty="0">
                <a:sym typeface="Wingdings" panose="05000000000000000000" pitchFamily="2" charset="2"/>
              </a:rPr>
              <a:t>: </a:t>
            </a:r>
            <a:r>
              <a:rPr lang="nl-NL" dirty="0" err="1">
                <a:sym typeface="Wingdings" panose="05000000000000000000" pitchFamily="2" charset="2"/>
              </a:rPr>
              <a:t>own</a:t>
            </a:r>
            <a:r>
              <a:rPr lang="nl-NL" dirty="0">
                <a:sym typeface="Wingdings" panose="05000000000000000000" pitchFamily="2" charset="2"/>
              </a:rPr>
              <a:t> MKT, Eriks VLA, </a:t>
            </a:r>
            <a:r>
              <a:rPr lang="nl-NL" dirty="0" err="1">
                <a:sym typeface="Wingdings" panose="05000000000000000000" pitchFamily="2" charset="2"/>
              </a:rPr>
              <a:t>Own</a:t>
            </a:r>
            <a:r>
              <a:rPr lang="nl-NL" dirty="0">
                <a:sym typeface="Wingdings" panose="05000000000000000000" pitchFamily="2" charset="2"/>
              </a:rPr>
              <a:t> VLA</a:t>
            </a:r>
          </a:p>
          <a:p>
            <a:r>
              <a:rPr lang="nl-NL" dirty="0">
                <a:sym typeface="Wingdings" panose="05000000000000000000" pitchFamily="2" charset="2"/>
              </a:rPr>
              <a:t>We </a:t>
            </a:r>
            <a:r>
              <a:rPr lang="nl-NL" dirty="0" err="1">
                <a:sym typeface="Wingdings" panose="05000000000000000000" pitchFamily="2" charset="2"/>
              </a:rPr>
              <a:t>see</a:t>
            </a:r>
            <a:r>
              <a:rPr lang="nl-NL" dirty="0">
                <a:sym typeface="Wingdings" panose="05000000000000000000" pitchFamily="2" charset="2"/>
              </a:rPr>
              <a:t> </a:t>
            </a:r>
            <a:r>
              <a:rPr lang="nl-NL" dirty="0" err="1">
                <a:sym typeface="Wingdings" panose="05000000000000000000" pitchFamily="2" charset="2"/>
              </a:rPr>
              <a:t>that</a:t>
            </a:r>
            <a:r>
              <a:rPr lang="nl-NL" dirty="0">
                <a:sym typeface="Wingdings" panose="05000000000000000000" pitchFamily="2" charset="2"/>
              </a:rPr>
              <a:t> </a:t>
            </a:r>
            <a:r>
              <a:rPr lang="nl-NL" dirty="0" err="1">
                <a:sym typeface="Wingdings" panose="05000000000000000000" pitchFamily="2" charset="2"/>
              </a:rPr>
              <a:t>it</a:t>
            </a:r>
            <a:r>
              <a:rPr lang="nl-NL" dirty="0">
                <a:sym typeface="Wingdings" panose="05000000000000000000" pitchFamily="2" charset="2"/>
              </a:rPr>
              <a:t> </a:t>
            </a:r>
            <a:r>
              <a:rPr lang="nl-NL" dirty="0" err="1">
                <a:sym typeface="Wingdings" panose="05000000000000000000" pitchFamily="2" charset="2"/>
              </a:rPr>
              <a:t>all</a:t>
            </a:r>
            <a:r>
              <a:rPr lang="nl-NL" dirty="0">
                <a:sym typeface="Wingdings" panose="05000000000000000000" pitchFamily="2" charset="2"/>
              </a:rPr>
              <a:t> matches </a:t>
            </a:r>
            <a:r>
              <a:rPr lang="nl-NL" dirty="0" err="1">
                <a:sym typeface="Wingdings" panose="05000000000000000000" pitchFamily="2" charset="2"/>
              </a:rPr>
              <a:t>quite</a:t>
            </a:r>
            <a:r>
              <a:rPr lang="nl-NL" dirty="0">
                <a:sym typeface="Wingdings" panose="05000000000000000000" pitchFamily="2" charset="2"/>
              </a:rPr>
              <a:t> </a:t>
            </a:r>
            <a:r>
              <a:rPr lang="nl-NL" dirty="0" err="1">
                <a:sym typeface="Wingdings" panose="05000000000000000000" pitchFamily="2" charset="2"/>
              </a:rPr>
              <a:t>nicely</a:t>
            </a:r>
            <a:r>
              <a:rPr lang="nl-NL" dirty="0">
                <a:sym typeface="Wingdings" panose="05000000000000000000" pitchFamily="2" charset="2"/>
              </a:rPr>
              <a:t> </a:t>
            </a:r>
            <a:r>
              <a:rPr lang="nl-NL" dirty="0" err="1">
                <a:sym typeface="Wingdings" panose="05000000000000000000" pitchFamily="2" charset="2"/>
              </a:rPr>
              <a:t>for</a:t>
            </a:r>
            <a:r>
              <a:rPr lang="nl-NL" dirty="0">
                <a:sym typeface="Wingdings" panose="05000000000000000000" pitchFamily="2" charset="2"/>
              </a:rPr>
              <a:t> source 4 </a:t>
            </a:r>
            <a:r>
              <a:rPr lang="nl-NL" dirty="0" err="1">
                <a:sym typeface="Wingdings" panose="05000000000000000000" pitchFamily="2" charset="2"/>
              </a:rPr>
              <a:t>and</a:t>
            </a:r>
            <a:r>
              <a:rPr lang="nl-NL" dirty="0">
                <a:sym typeface="Wingdings" panose="05000000000000000000" pitchFamily="2" charset="2"/>
              </a:rPr>
              <a:t> 5!</a:t>
            </a:r>
          </a:p>
          <a:p>
            <a:r>
              <a:rPr lang="nl-NL" dirty="0">
                <a:sym typeface="Wingdings" panose="05000000000000000000" pitchFamily="2" charset="2"/>
              </a:rPr>
              <a:t>Source 4 </a:t>
            </a:r>
            <a:endParaRPr lang="nl-NL" dirty="0"/>
          </a:p>
          <a:p>
            <a:endParaRPr lang="nl-NL" dirty="0"/>
          </a:p>
        </p:txBody>
      </p:sp>
      <p:pic>
        <p:nvPicPr>
          <p:cNvPr id="6" name="Afbeelding 5">
            <a:extLst>
              <a:ext uri="{FF2B5EF4-FFF2-40B4-BE49-F238E27FC236}">
                <a16:creationId xmlns:a16="http://schemas.microsoft.com/office/drawing/2014/main" id="{7428F45F-A81C-4893-A3E3-B6CEA5CDBEE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29939" y="1382970"/>
            <a:ext cx="6509468" cy="5454950"/>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967674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BD582A-6488-4055-871B-FD60014D53C9}"/>
              </a:ext>
            </a:extLst>
          </p:cNvPr>
          <p:cNvSpPr>
            <a:spLocks noGrp="1"/>
          </p:cNvSpPr>
          <p:nvPr>
            <p:ph type="title"/>
          </p:nvPr>
        </p:nvSpPr>
        <p:spPr/>
        <p:txBody>
          <a:bodyPr>
            <a:normAutofit/>
          </a:bodyPr>
          <a:lstStyle/>
          <a:p>
            <a:r>
              <a:rPr lang="nl-NL" sz="3700" dirty="0"/>
              <a:t>Q-U of </a:t>
            </a:r>
            <a:r>
              <a:rPr lang="nl-NL" sz="3700" dirty="0" err="1"/>
              <a:t>brightest</a:t>
            </a:r>
            <a:r>
              <a:rPr lang="nl-NL" sz="3700" dirty="0"/>
              <a:t> sources </a:t>
            </a:r>
            <a:r>
              <a:rPr lang="nl-NL" sz="3700" dirty="0" err="1"/>
              <a:t>comparison</a:t>
            </a:r>
            <a:r>
              <a:rPr lang="nl-NL" sz="3700" dirty="0"/>
              <a:t> MKT&lt;-&gt;VLA (16)</a:t>
            </a:r>
          </a:p>
        </p:txBody>
      </p:sp>
      <p:sp>
        <p:nvSpPr>
          <p:cNvPr id="3" name="Tijdelijke aanduiding voor inhoud 2">
            <a:extLst>
              <a:ext uri="{FF2B5EF4-FFF2-40B4-BE49-F238E27FC236}">
                <a16:creationId xmlns:a16="http://schemas.microsoft.com/office/drawing/2014/main" id="{31EC68FE-D538-4DDE-B460-14680126D349}"/>
              </a:ext>
            </a:extLst>
          </p:cNvPr>
          <p:cNvSpPr>
            <a:spLocks noGrp="1"/>
          </p:cNvSpPr>
          <p:nvPr>
            <p:ph idx="1"/>
          </p:nvPr>
        </p:nvSpPr>
        <p:spPr>
          <a:xfrm>
            <a:off x="838201" y="1825624"/>
            <a:ext cx="4405008" cy="4826845"/>
          </a:xfrm>
        </p:spPr>
        <p:txBody>
          <a:bodyPr>
            <a:normAutofit/>
          </a:bodyPr>
          <a:lstStyle/>
          <a:p>
            <a:r>
              <a:rPr lang="nl-NL" dirty="0">
                <a:sym typeface="Wingdings" panose="05000000000000000000" pitchFamily="2" charset="2"/>
              </a:rPr>
              <a:t>Lets </a:t>
            </a:r>
            <a:r>
              <a:rPr lang="nl-NL" dirty="0" err="1">
                <a:sym typeface="Wingdings" panose="05000000000000000000" pitchFamily="2" charset="2"/>
              </a:rPr>
              <a:t>now</a:t>
            </a:r>
            <a:r>
              <a:rPr lang="nl-NL" dirty="0">
                <a:sym typeface="Wingdings" panose="05000000000000000000" pitchFamily="2" charset="2"/>
              </a:rPr>
              <a:t> </a:t>
            </a:r>
            <a:r>
              <a:rPr lang="nl-NL" dirty="0" err="1">
                <a:sym typeface="Wingdings" panose="05000000000000000000" pitchFamily="2" charset="2"/>
              </a:rPr>
              <a:t>compare</a:t>
            </a:r>
            <a:r>
              <a:rPr lang="nl-NL" dirty="0">
                <a:sym typeface="Wingdings" panose="05000000000000000000" pitchFamily="2" charset="2"/>
              </a:rPr>
              <a:t> </a:t>
            </a:r>
            <a:r>
              <a:rPr lang="nl-NL" dirty="0" err="1">
                <a:sym typeface="Wingdings" panose="05000000000000000000" pitchFamily="2" charset="2"/>
              </a:rPr>
              <a:t>all</a:t>
            </a:r>
            <a:r>
              <a:rPr lang="nl-NL" dirty="0">
                <a:sym typeface="Wingdings" panose="05000000000000000000" pitchFamily="2" charset="2"/>
              </a:rPr>
              <a:t> </a:t>
            </a:r>
            <a:r>
              <a:rPr lang="nl-NL" dirty="0" err="1">
                <a:sym typeface="Wingdings" panose="05000000000000000000" pitchFamily="2" charset="2"/>
              </a:rPr>
              <a:t>three</a:t>
            </a:r>
            <a:r>
              <a:rPr lang="nl-NL" dirty="0">
                <a:sym typeface="Wingdings" panose="05000000000000000000" pitchFamily="2" charset="2"/>
              </a:rPr>
              <a:t>: </a:t>
            </a:r>
            <a:r>
              <a:rPr lang="nl-NL" dirty="0" err="1">
                <a:sym typeface="Wingdings" panose="05000000000000000000" pitchFamily="2" charset="2"/>
              </a:rPr>
              <a:t>own</a:t>
            </a:r>
            <a:r>
              <a:rPr lang="nl-NL" dirty="0">
                <a:sym typeface="Wingdings" panose="05000000000000000000" pitchFamily="2" charset="2"/>
              </a:rPr>
              <a:t> MKT, Eriks VLA, </a:t>
            </a:r>
            <a:r>
              <a:rPr lang="nl-NL" dirty="0" err="1">
                <a:sym typeface="Wingdings" panose="05000000000000000000" pitchFamily="2" charset="2"/>
              </a:rPr>
              <a:t>Own</a:t>
            </a:r>
            <a:r>
              <a:rPr lang="nl-NL" dirty="0">
                <a:sym typeface="Wingdings" panose="05000000000000000000" pitchFamily="2" charset="2"/>
              </a:rPr>
              <a:t> VLA</a:t>
            </a:r>
          </a:p>
          <a:p>
            <a:r>
              <a:rPr lang="nl-NL" dirty="0">
                <a:sym typeface="Wingdings" panose="05000000000000000000" pitchFamily="2" charset="2"/>
              </a:rPr>
              <a:t>We </a:t>
            </a:r>
            <a:r>
              <a:rPr lang="nl-NL" dirty="0" err="1">
                <a:sym typeface="Wingdings" panose="05000000000000000000" pitchFamily="2" charset="2"/>
              </a:rPr>
              <a:t>see</a:t>
            </a:r>
            <a:r>
              <a:rPr lang="nl-NL" dirty="0">
                <a:sym typeface="Wingdings" panose="05000000000000000000" pitchFamily="2" charset="2"/>
              </a:rPr>
              <a:t> </a:t>
            </a:r>
            <a:r>
              <a:rPr lang="nl-NL" dirty="0" err="1">
                <a:sym typeface="Wingdings" panose="05000000000000000000" pitchFamily="2" charset="2"/>
              </a:rPr>
              <a:t>that</a:t>
            </a:r>
            <a:r>
              <a:rPr lang="nl-NL" dirty="0">
                <a:sym typeface="Wingdings" panose="05000000000000000000" pitchFamily="2" charset="2"/>
              </a:rPr>
              <a:t> </a:t>
            </a:r>
            <a:r>
              <a:rPr lang="nl-NL" dirty="0" err="1">
                <a:sym typeface="Wingdings" panose="05000000000000000000" pitchFamily="2" charset="2"/>
              </a:rPr>
              <a:t>it</a:t>
            </a:r>
            <a:r>
              <a:rPr lang="nl-NL" dirty="0">
                <a:sym typeface="Wingdings" panose="05000000000000000000" pitchFamily="2" charset="2"/>
              </a:rPr>
              <a:t> </a:t>
            </a:r>
            <a:r>
              <a:rPr lang="nl-NL" dirty="0" err="1">
                <a:sym typeface="Wingdings" panose="05000000000000000000" pitchFamily="2" charset="2"/>
              </a:rPr>
              <a:t>all</a:t>
            </a:r>
            <a:r>
              <a:rPr lang="nl-NL" dirty="0">
                <a:sym typeface="Wingdings" panose="05000000000000000000" pitchFamily="2" charset="2"/>
              </a:rPr>
              <a:t> matches </a:t>
            </a:r>
            <a:r>
              <a:rPr lang="nl-NL" dirty="0" err="1">
                <a:sym typeface="Wingdings" panose="05000000000000000000" pitchFamily="2" charset="2"/>
              </a:rPr>
              <a:t>quite</a:t>
            </a:r>
            <a:r>
              <a:rPr lang="nl-NL" dirty="0">
                <a:sym typeface="Wingdings" panose="05000000000000000000" pitchFamily="2" charset="2"/>
              </a:rPr>
              <a:t> </a:t>
            </a:r>
            <a:r>
              <a:rPr lang="nl-NL" dirty="0" err="1">
                <a:sym typeface="Wingdings" panose="05000000000000000000" pitchFamily="2" charset="2"/>
              </a:rPr>
              <a:t>nicely</a:t>
            </a:r>
            <a:r>
              <a:rPr lang="nl-NL" dirty="0">
                <a:sym typeface="Wingdings" panose="05000000000000000000" pitchFamily="2" charset="2"/>
              </a:rPr>
              <a:t> </a:t>
            </a:r>
            <a:r>
              <a:rPr lang="nl-NL" dirty="0" err="1">
                <a:sym typeface="Wingdings" panose="05000000000000000000" pitchFamily="2" charset="2"/>
              </a:rPr>
              <a:t>for</a:t>
            </a:r>
            <a:r>
              <a:rPr lang="nl-NL" dirty="0">
                <a:sym typeface="Wingdings" panose="05000000000000000000" pitchFamily="2" charset="2"/>
              </a:rPr>
              <a:t> source 4 </a:t>
            </a:r>
            <a:r>
              <a:rPr lang="nl-NL" dirty="0" err="1">
                <a:sym typeface="Wingdings" panose="05000000000000000000" pitchFamily="2" charset="2"/>
              </a:rPr>
              <a:t>and</a:t>
            </a:r>
            <a:r>
              <a:rPr lang="nl-NL" dirty="0">
                <a:sym typeface="Wingdings" panose="05000000000000000000" pitchFamily="2" charset="2"/>
              </a:rPr>
              <a:t> 5!</a:t>
            </a:r>
          </a:p>
          <a:p>
            <a:r>
              <a:rPr lang="nl-NL" dirty="0">
                <a:sym typeface="Wingdings" panose="05000000000000000000" pitchFamily="2" charset="2"/>
              </a:rPr>
              <a:t>Source 5 </a:t>
            </a:r>
            <a:endParaRPr lang="nl-NL" dirty="0"/>
          </a:p>
          <a:p>
            <a:endParaRPr lang="nl-NL" dirty="0"/>
          </a:p>
        </p:txBody>
      </p:sp>
      <p:pic>
        <p:nvPicPr>
          <p:cNvPr id="6" name="Afbeelding 5">
            <a:extLst>
              <a:ext uri="{FF2B5EF4-FFF2-40B4-BE49-F238E27FC236}">
                <a16:creationId xmlns:a16="http://schemas.microsoft.com/office/drawing/2014/main" id="{7428F45F-A81C-4893-A3E3-B6CEA5CDBEE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53725" y="1382970"/>
            <a:ext cx="6461895" cy="5454950"/>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932369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BD582A-6488-4055-871B-FD60014D53C9}"/>
              </a:ext>
            </a:extLst>
          </p:cNvPr>
          <p:cNvSpPr>
            <a:spLocks noGrp="1"/>
          </p:cNvSpPr>
          <p:nvPr>
            <p:ph type="title"/>
          </p:nvPr>
        </p:nvSpPr>
        <p:spPr/>
        <p:txBody>
          <a:bodyPr>
            <a:normAutofit/>
          </a:bodyPr>
          <a:lstStyle/>
          <a:p>
            <a:r>
              <a:rPr lang="nl-NL" sz="3700" dirty="0"/>
              <a:t>Q-U of </a:t>
            </a:r>
            <a:r>
              <a:rPr lang="nl-NL" sz="3700" dirty="0" err="1"/>
              <a:t>brightest</a:t>
            </a:r>
            <a:r>
              <a:rPr lang="nl-NL" sz="3700" dirty="0"/>
              <a:t> sources </a:t>
            </a:r>
            <a:r>
              <a:rPr lang="nl-NL" sz="3700" dirty="0" err="1"/>
              <a:t>comparison</a:t>
            </a:r>
            <a:r>
              <a:rPr lang="nl-NL" sz="3700" dirty="0"/>
              <a:t> MKT&lt;-&gt;VLA (17)</a:t>
            </a:r>
          </a:p>
        </p:txBody>
      </p:sp>
      <p:sp>
        <p:nvSpPr>
          <p:cNvPr id="3" name="Tijdelijke aanduiding voor inhoud 2">
            <a:extLst>
              <a:ext uri="{FF2B5EF4-FFF2-40B4-BE49-F238E27FC236}">
                <a16:creationId xmlns:a16="http://schemas.microsoft.com/office/drawing/2014/main" id="{31EC68FE-D538-4DDE-B460-14680126D349}"/>
              </a:ext>
            </a:extLst>
          </p:cNvPr>
          <p:cNvSpPr>
            <a:spLocks noGrp="1"/>
          </p:cNvSpPr>
          <p:nvPr>
            <p:ph idx="1"/>
          </p:nvPr>
        </p:nvSpPr>
        <p:spPr>
          <a:xfrm>
            <a:off x="67113" y="1333850"/>
            <a:ext cx="3942253" cy="2541864"/>
          </a:xfrm>
        </p:spPr>
        <p:txBody>
          <a:bodyPr>
            <a:normAutofit fontScale="77500" lnSpcReduction="20000"/>
          </a:bodyPr>
          <a:lstStyle/>
          <a:p>
            <a:r>
              <a:rPr lang="nl-NL" dirty="0">
                <a:sym typeface="Wingdings" panose="05000000000000000000" pitchFamily="2" charset="2"/>
              </a:rPr>
              <a:t>We </a:t>
            </a:r>
            <a:r>
              <a:rPr lang="nl-NL" dirty="0" err="1">
                <a:sym typeface="Wingdings" panose="05000000000000000000" pitchFamily="2" charset="2"/>
              </a:rPr>
              <a:t>also</a:t>
            </a:r>
            <a:r>
              <a:rPr lang="nl-NL" dirty="0">
                <a:sym typeface="Wingdings" panose="05000000000000000000" pitchFamily="2" charset="2"/>
              </a:rPr>
              <a:t> </a:t>
            </a:r>
            <a:r>
              <a:rPr lang="nl-NL" dirty="0" err="1">
                <a:sym typeface="Wingdings" panose="05000000000000000000" pitchFamily="2" charset="2"/>
              </a:rPr>
              <a:t>see</a:t>
            </a:r>
            <a:r>
              <a:rPr lang="nl-NL" dirty="0">
                <a:sym typeface="Wingdings" panose="05000000000000000000" pitchFamily="2" charset="2"/>
              </a:rPr>
              <a:t> </a:t>
            </a:r>
            <a:r>
              <a:rPr lang="nl-NL" dirty="0" err="1">
                <a:sym typeface="Wingdings" panose="05000000000000000000" pitchFamily="2" charset="2"/>
              </a:rPr>
              <a:t>that</a:t>
            </a:r>
            <a:r>
              <a:rPr lang="nl-NL" dirty="0">
                <a:sym typeface="Wingdings" panose="05000000000000000000" pitchFamily="2" charset="2"/>
              </a:rPr>
              <a:t> </a:t>
            </a:r>
            <a:r>
              <a:rPr lang="nl-NL" dirty="0" err="1">
                <a:sym typeface="Wingdings" panose="05000000000000000000" pitchFamily="2" charset="2"/>
              </a:rPr>
              <a:t>if</a:t>
            </a:r>
            <a:r>
              <a:rPr lang="nl-NL" dirty="0">
                <a:sym typeface="Wingdings" panose="05000000000000000000" pitchFamily="2" charset="2"/>
              </a:rPr>
              <a:t> we </a:t>
            </a:r>
            <a:r>
              <a:rPr lang="nl-NL" dirty="0" err="1">
                <a:sym typeface="Wingdings" panose="05000000000000000000" pitchFamily="2" charset="2"/>
              </a:rPr>
              <a:t>use</a:t>
            </a:r>
            <a:r>
              <a:rPr lang="nl-NL" dirty="0">
                <a:sym typeface="Wingdings" panose="05000000000000000000" pitchFamily="2" charset="2"/>
              </a:rPr>
              <a:t> </a:t>
            </a:r>
            <a:r>
              <a:rPr lang="nl-NL" dirty="0" err="1">
                <a:sym typeface="Wingdings" panose="05000000000000000000" pitchFamily="2" charset="2"/>
              </a:rPr>
              <a:t>our</a:t>
            </a:r>
            <a:r>
              <a:rPr lang="nl-NL" dirty="0">
                <a:sym typeface="Wingdings" panose="05000000000000000000" pitchFamily="2" charset="2"/>
              </a:rPr>
              <a:t> </a:t>
            </a:r>
            <a:r>
              <a:rPr lang="nl-NL" dirty="0" err="1">
                <a:sym typeface="Wingdings" panose="05000000000000000000" pitchFamily="2" charset="2"/>
              </a:rPr>
              <a:t>own</a:t>
            </a:r>
            <a:r>
              <a:rPr lang="nl-NL" dirty="0">
                <a:sym typeface="Wingdings" panose="05000000000000000000" pitchFamily="2" charset="2"/>
              </a:rPr>
              <a:t> flux </a:t>
            </a:r>
            <a:r>
              <a:rPr lang="nl-NL" dirty="0" err="1">
                <a:sym typeface="Wingdings" panose="05000000000000000000" pitchFamily="2" charset="2"/>
              </a:rPr>
              <a:t>measurements</a:t>
            </a:r>
            <a:r>
              <a:rPr lang="nl-NL" dirty="0">
                <a:sym typeface="Wingdings" panose="05000000000000000000" pitchFamily="2" charset="2"/>
              </a:rPr>
              <a:t>, </a:t>
            </a:r>
            <a:r>
              <a:rPr lang="nl-NL" dirty="0" err="1">
                <a:sym typeface="Wingdings" panose="05000000000000000000" pitchFamily="2" charset="2"/>
              </a:rPr>
              <a:t>that</a:t>
            </a:r>
            <a:r>
              <a:rPr lang="nl-NL" dirty="0">
                <a:sym typeface="Wingdings" panose="05000000000000000000" pitchFamily="2" charset="2"/>
              </a:rPr>
              <a:t> sources 1,2 </a:t>
            </a:r>
            <a:r>
              <a:rPr lang="nl-NL" dirty="0" err="1">
                <a:sym typeface="Wingdings" panose="05000000000000000000" pitchFamily="2" charset="2"/>
              </a:rPr>
              <a:t>and</a:t>
            </a:r>
            <a:r>
              <a:rPr lang="nl-NL" dirty="0">
                <a:sym typeface="Wingdings" panose="05000000000000000000" pitchFamily="2" charset="2"/>
              </a:rPr>
              <a:t> 3 </a:t>
            </a:r>
            <a:r>
              <a:rPr lang="nl-NL" dirty="0" err="1">
                <a:sym typeface="Wingdings" panose="05000000000000000000" pitchFamily="2" charset="2"/>
              </a:rPr>
              <a:t>now</a:t>
            </a:r>
            <a:r>
              <a:rPr lang="nl-NL" dirty="0">
                <a:sym typeface="Wingdings" panose="05000000000000000000" pitchFamily="2" charset="2"/>
              </a:rPr>
              <a:t> match </a:t>
            </a:r>
            <a:r>
              <a:rPr lang="nl-NL" dirty="0" err="1">
                <a:sym typeface="Wingdings" panose="05000000000000000000" pitchFamily="2" charset="2"/>
              </a:rPr>
              <a:t>much</a:t>
            </a:r>
            <a:r>
              <a:rPr lang="nl-NL" dirty="0">
                <a:sym typeface="Wingdings" panose="05000000000000000000" pitchFamily="2" charset="2"/>
              </a:rPr>
              <a:t> more </a:t>
            </a:r>
            <a:r>
              <a:rPr lang="nl-NL" dirty="0" err="1">
                <a:sym typeface="Wingdings" panose="05000000000000000000" pitchFamily="2" charset="2"/>
              </a:rPr>
              <a:t>nicely</a:t>
            </a:r>
            <a:endParaRPr lang="nl-NL" dirty="0">
              <a:sym typeface="Wingdings" panose="05000000000000000000" pitchFamily="2" charset="2"/>
            </a:endParaRPr>
          </a:p>
          <a:p>
            <a:r>
              <a:rPr lang="nl-NL" dirty="0" err="1">
                <a:sym typeface="Wingdings" panose="05000000000000000000" pitchFamily="2" charset="2"/>
              </a:rPr>
              <a:t>So</a:t>
            </a:r>
            <a:r>
              <a:rPr lang="nl-NL" dirty="0">
                <a:sym typeface="Wingdings" panose="05000000000000000000" pitchFamily="2" charset="2"/>
              </a:rPr>
              <a:t>, </a:t>
            </a:r>
            <a:r>
              <a:rPr lang="nl-NL" dirty="0" err="1">
                <a:sym typeface="Wingdings" panose="05000000000000000000" pitchFamily="2" charset="2"/>
              </a:rPr>
              <a:t>the</a:t>
            </a:r>
            <a:r>
              <a:rPr lang="nl-NL" dirty="0">
                <a:sym typeface="Wingdings" panose="05000000000000000000" pitchFamily="2" charset="2"/>
              </a:rPr>
              <a:t> </a:t>
            </a:r>
            <a:r>
              <a:rPr lang="nl-NL" dirty="0" err="1">
                <a:sym typeface="Wingdings" panose="05000000000000000000" pitchFamily="2" charset="2"/>
              </a:rPr>
              <a:t>discrepancy</a:t>
            </a:r>
            <a:r>
              <a:rPr lang="nl-NL" dirty="0">
                <a:sym typeface="Wingdings" panose="05000000000000000000" pitchFamily="2" charset="2"/>
              </a:rPr>
              <a:t> </a:t>
            </a:r>
            <a:r>
              <a:rPr lang="nl-NL" dirty="0" err="1">
                <a:sym typeface="Wingdings" panose="05000000000000000000" pitchFamily="2" charset="2"/>
              </a:rPr>
              <a:t>wasmostly</a:t>
            </a:r>
            <a:r>
              <a:rPr lang="nl-NL" dirty="0">
                <a:sym typeface="Wingdings" panose="05000000000000000000" pitchFamily="2" charset="2"/>
              </a:rPr>
              <a:t> </a:t>
            </a:r>
            <a:r>
              <a:rPr lang="nl-NL" dirty="0" err="1">
                <a:sym typeface="Wingdings" panose="05000000000000000000" pitchFamily="2" charset="2"/>
              </a:rPr>
              <a:t>due</a:t>
            </a:r>
            <a:r>
              <a:rPr lang="nl-NL" dirty="0">
                <a:sym typeface="Wingdings" panose="05000000000000000000" pitchFamily="2" charset="2"/>
              </a:rPr>
              <a:t> </a:t>
            </a:r>
            <a:r>
              <a:rPr lang="nl-NL" dirty="0" err="1">
                <a:sym typeface="Wingdings" panose="05000000000000000000" pitchFamily="2" charset="2"/>
              </a:rPr>
              <a:t>to</a:t>
            </a:r>
            <a:r>
              <a:rPr lang="nl-NL" dirty="0">
                <a:sym typeface="Wingdings" panose="05000000000000000000" pitchFamily="2" charset="2"/>
              </a:rPr>
              <a:t> </a:t>
            </a:r>
            <a:r>
              <a:rPr lang="nl-NL" dirty="0" err="1">
                <a:sym typeface="Wingdings" panose="05000000000000000000" pitchFamily="2" charset="2"/>
              </a:rPr>
              <a:t>the</a:t>
            </a:r>
            <a:r>
              <a:rPr lang="nl-NL" dirty="0">
                <a:sym typeface="Wingdings" panose="05000000000000000000" pitchFamily="2" charset="2"/>
              </a:rPr>
              <a:t> different </a:t>
            </a:r>
            <a:r>
              <a:rPr lang="nl-NL" dirty="0" err="1">
                <a:sym typeface="Wingdings" panose="05000000000000000000" pitchFamily="2" charset="2"/>
              </a:rPr>
              <a:t>photometry</a:t>
            </a:r>
            <a:r>
              <a:rPr lang="nl-NL" dirty="0">
                <a:sym typeface="Wingdings" panose="05000000000000000000" pitchFamily="2" charset="2"/>
              </a:rPr>
              <a:t> </a:t>
            </a:r>
            <a:r>
              <a:rPr lang="nl-NL" dirty="0" err="1">
                <a:sym typeface="Wingdings" panose="05000000000000000000" pitchFamily="2" charset="2"/>
              </a:rPr>
              <a:t>method</a:t>
            </a:r>
            <a:r>
              <a:rPr lang="nl-NL" dirty="0">
                <a:sym typeface="Wingdings" panose="05000000000000000000" pitchFamily="2" charset="2"/>
              </a:rPr>
              <a:t>.</a:t>
            </a:r>
          </a:p>
          <a:p>
            <a:r>
              <a:rPr lang="nl-NL" dirty="0">
                <a:solidFill>
                  <a:srgbClr val="FF0000"/>
                </a:solidFill>
                <a:sym typeface="Wingdings" panose="05000000000000000000" pitchFamily="2" charset="2"/>
              </a:rPr>
              <a:t>Red </a:t>
            </a:r>
            <a:r>
              <a:rPr lang="nl-NL" dirty="0" err="1">
                <a:solidFill>
                  <a:srgbClr val="FF0000"/>
                </a:solidFill>
                <a:sym typeface="Wingdings" panose="05000000000000000000" pitchFamily="2" charset="2"/>
              </a:rPr>
              <a:t>arrows</a:t>
            </a:r>
            <a:r>
              <a:rPr lang="nl-NL" dirty="0">
                <a:solidFill>
                  <a:srgbClr val="FF0000"/>
                </a:solidFill>
                <a:sym typeface="Wingdings" panose="05000000000000000000" pitchFamily="2" charset="2"/>
              </a:rPr>
              <a:t>: fits </a:t>
            </a:r>
            <a:r>
              <a:rPr lang="nl-NL" dirty="0" err="1">
                <a:solidFill>
                  <a:srgbClr val="FF0000"/>
                </a:solidFill>
                <a:sym typeface="Wingdings" panose="05000000000000000000" pitchFamily="2" charset="2"/>
              </a:rPr>
              <a:t>nicely</a:t>
            </a:r>
            <a:r>
              <a:rPr lang="nl-NL" dirty="0">
                <a:solidFill>
                  <a:srgbClr val="FF0000"/>
                </a:solidFill>
                <a:sym typeface="Wingdings" panose="05000000000000000000" pitchFamily="2" charset="2"/>
              </a:rPr>
              <a:t> </a:t>
            </a:r>
            <a:r>
              <a:rPr lang="nl-NL" dirty="0" err="1">
                <a:solidFill>
                  <a:srgbClr val="FF0000"/>
                </a:solidFill>
                <a:sym typeface="Wingdings" panose="05000000000000000000" pitchFamily="2" charset="2"/>
              </a:rPr>
              <a:t>where</a:t>
            </a:r>
            <a:r>
              <a:rPr lang="nl-NL" dirty="0">
                <a:solidFill>
                  <a:srgbClr val="FF0000"/>
                </a:solidFill>
                <a:sym typeface="Wingdings" panose="05000000000000000000" pitchFamily="2" charset="2"/>
              </a:rPr>
              <a:t> Eriks </a:t>
            </a:r>
            <a:r>
              <a:rPr lang="nl-NL" dirty="0" err="1">
                <a:solidFill>
                  <a:srgbClr val="FF0000"/>
                </a:solidFill>
                <a:sym typeface="Wingdings" panose="05000000000000000000" pitchFamily="2" charset="2"/>
              </a:rPr>
              <a:t>fluxes</a:t>
            </a:r>
            <a:r>
              <a:rPr lang="nl-NL" dirty="0">
                <a:solidFill>
                  <a:srgbClr val="FF0000"/>
                </a:solidFill>
                <a:sym typeface="Wingdings" panose="05000000000000000000" pitchFamily="2" charset="2"/>
              </a:rPr>
              <a:t> </a:t>
            </a:r>
            <a:r>
              <a:rPr lang="nl-NL" dirty="0" err="1">
                <a:solidFill>
                  <a:srgbClr val="FF0000"/>
                </a:solidFill>
                <a:sym typeface="Wingdings" panose="05000000000000000000" pitchFamily="2" charset="2"/>
              </a:rPr>
              <a:t>don’t</a:t>
            </a:r>
            <a:endParaRPr lang="nl-NL" dirty="0">
              <a:solidFill>
                <a:srgbClr val="FF0000"/>
              </a:solidFill>
            </a:endParaRPr>
          </a:p>
          <a:p>
            <a:endParaRPr lang="nl-NL" dirty="0"/>
          </a:p>
        </p:txBody>
      </p:sp>
      <p:pic>
        <p:nvPicPr>
          <p:cNvPr id="6" name="Afbeelding 5">
            <a:extLst>
              <a:ext uri="{FF2B5EF4-FFF2-40B4-BE49-F238E27FC236}">
                <a16:creationId xmlns:a16="http://schemas.microsoft.com/office/drawing/2014/main" id="{7428F45F-A81C-4893-A3E3-B6CEA5CDBEE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113" y="3761117"/>
            <a:ext cx="3569774" cy="2991479"/>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Afbeelding 4">
            <a:extLst>
              <a:ext uri="{FF2B5EF4-FFF2-40B4-BE49-F238E27FC236}">
                <a16:creationId xmlns:a16="http://schemas.microsoft.com/office/drawing/2014/main" id="{84D2C6D4-7116-4EE6-8041-73FA4D285B14}"/>
              </a:ext>
            </a:extLst>
          </p:cNvPr>
          <p:cNvPicPr>
            <a:picLocks noChangeAspect="1"/>
          </p:cNvPicPr>
          <p:nvPr/>
        </p:nvPicPr>
        <p:blipFill>
          <a:blip r:embed="rId3"/>
          <a:stretch>
            <a:fillRect/>
          </a:stretch>
        </p:blipFill>
        <p:spPr>
          <a:xfrm>
            <a:off x="4009366" y="1450719"/>
            <a:ext cx="3893063" cy="3238727"/>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Afbeelding 7">
            <a:extLst>
              <a:ext uri="{FF2B5EF4-FFF2-40B4-BE49-F238E27FC236}">
                <a16:creationId xmlns:a16="http://schemas.microsoft.com/office/drawing/2014/main" id="{DCD97B2C-7BDF-4685-893A-6EF0269A575F}"/>
              </a:ext>
            </a:extLst>
          </p:cNvPr>
          <p:cNvPicPr>
            <a:picLocks noChangeAspect="1"/>
          </p:cNvPicPr>
          <p:nvPr/>
        </p:nvPicPr>
        <p:blipFill>
          <a:blip r:embed="rId4"/>
          <a:stretch>
            <a:fillRect/>
          </a:stretch>
        </p:blipFill>
        <p:spPr>
          <a:xfrm>
            <a:off x="7902429" y="3268372"/>
            <a:ext cx="4289571" cy="3594671"/>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0" name="Rechte verbindingslijn met pijl 9">
            <a:extLst>
              <a:ext uri="{FF2B5EF4-FFF2-40B4-BE49-F238E27FC236}">
                <a16:creationId xmlns:a16="http://schemas.microsoft.com/office/drawing/2014/main" id="{1227594F-0FC6-416C-B4E9-1D6B3EBDF55D}"/>
              </a:ext>
            </a:extLst>
          </p:cNvPr>
          <p:cNvCxnSpPr>
            <a:cxnSpLocks/>
          </p:cNvCxnSpPr>
          <p:nvPr/>
        </p:nvCxnSpPr>
        <p:spPr>
          <a:xfrm flipH="1">
            <a:off x="2969704" y="5780015"/>
            <a:ext cx="1319868" cy="4613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a:extLst>
              <a:ext uri="{FF2B5EF4-FFF2-40B4-BE49-F238E27FC236}">
                <a16:creationId xmlns:a16="http://schemas.microsoft.com/office/drawing/2014/main" id="{B603F028-BE1C-4E5A-88D4-A67F058DBCCD}"/>
              </a:ext>
            </a:extLst>
          </p:cNvPr>
          <p:cNvCxnSpPr>
            <a:cxnSpLocks/>
          </p:cNvCxnSpPr>
          <p:nvPr/>
        </p:nvCxnSpPr>
        <p:spPr>
          <a:xfrm>
            <a:off x="7709483" y="5775040"/>
            <a:ext cx="1031845" cy="23567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Rechte verbindingslijn met pijl 14">
            <a:extLst>
              <a:ext uri="{FF2B5EF4-FFF2-40B4-BE49-F238E27FC236}">
                <a16:creationId xmlns:a16="http://schemas.microsoft.com/office/drawing/2014/main" id="{B2E1E453-57B6-4162-976F-8F8B5714EA4D}"/>
              </a:ext>
            </a:extLst>
          </p:cNvPr>
          <p:cNvCxnSpPr>
            <a:cxnSpLocks/>
          </p:cNvCxnSpPr>
          <p:nvPr/>
        </p:nvCxnSpPr>
        <p:spPr>
          <a:xfrm flipH="1">
            <a:off x="11274804" y="3268372"/>
            <a:ext cx="184557" cy="11903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Rechte verbindingslijn met pijl 17">
            <a:extLst>
              <a:ext uri="{FF2B5EF4-FFF2-40B4-BE49-F238E27FC236}">
                <a16:creationId xmlns:a16="http://schemas.microsoft.com/office/drawing/2014/main" id="{268DADB2-AF38-4773-A199-10CE7B399171}"/>
              </a:ext>
            </a:extLst>
          </p:cNvPr>
          <p:cNvCxnSpPr>
            <a:cxnSpLocks/>
          </p:cNvCxnSpPr>
          <p:nvPr/>
        </p:nvCxnSpPr>
        <p:spPr>
          <a:xfrm flipH="1">
            <a:off x="11123802" y="4924338"/>
            <a:ext cx="1" cy="85070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1334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BD582A-6488-4055-871B-FD60014D53C9}"/>
              </a:ext>
            </a:extLst>
          </p:cNvPr>
          <p:cNvSpPr>
            <a:spLocks noGrp="1"/>
          </p:cNvSpPr>
          <p:nvPr>
            <p:ph type="title"/>
          </p:nvPr>
        </p:nvSpPr>
        <p:spPr/>
        <p:txBody>
          <a:bodyPr>
            <a:normAutofit/>
          </a:bodyPr>
          <a:lstStyle/>
          <a:p>
            <a:r>
              <a:rPr lang="nl-NL" sz="3700" dirty="0"/>
              <a:t>Q-U of </a:t>
            </a:r>
            <a:r>
              <a:rPr lang="nl-NL" sz="3700" dirty="0" err="1"/>
              <a:t>brightest</a:t>
            </a:r>
            <a:r>
              <a:rPr lang="nl-NL" sz="3700" dirty="0"/>
              <a:t> sources </a:t>
            </a:r>
            <a:r>
              <a:rPr lang="nl-NL" sz="3700" dirty="0" err="1"/>
              <a:t>comparison</a:t>
            </a:r>
            <a:r>
              <a:rPr lang="nl-NL" sz="3700" dirty="0"/>
              <a:t> MKT&lt;-&gt;VLA (17)</a:t>
            </a:r>
          </a:p>
        </p:txBody>
      </p:sp>
      <p:sp>
        <p:nvSpPr>
          <p:cNvPr id="3" name="Tijdelijke aanduiding voor inhoud 2">
            <a:extLst>
              <a:ext uri="{FF2B5EF4-FFF2-40B4-BE49-F238E27FC236}">
                <a16:creationId xmlns:a16="http://schemas.microsoft.com/office/drawing/2014/main" id="{31EC68FE-D538-4DDE-B460-14680126D349}"/>
              </a:ext>
            </a:extLst>
          </p:cNvPr>
          <p:cNvSpPr>
            <a:spLocks noGrp="1"/>
          </p:cNvSpPr>
          <p:nvPr>
            <p:ph idx="1"/>
          </p:nvPr>
        </p:nvSpPr>
        <p:spPr>
          <a:xfrm>
            <a:off x="67113" y="1333850"/>
            <a:ext cx="4404219" cy="832380"/>
          </a:xfrm>
        </p:spPr>
        <p:txBody>
          <a:bodyPr>
            <a:normAutofit fontScale="70000" lnSpcReduction="20000"/>
          </a:bodyPr>
          <a:lstStyle/>
          <a:p>
            <a:r>
              <a:rPr lang="nl-NL" dirty="0">
                <a:sym typeface="Wingdings" panose="05000000000000000000" pitchFamily="2" charset="2"/>
              </a:rPr>
              <a:t>We </a:t>
            </a:r>
            <a:r>
              <a:rPr lang="nl-NL" dirty="0" err="1">
                <a:sym typeface="Wingdings" panose="05000000000000000000" pitchFamily="2" charset="2"/>
              </a:rPr>
              <a:t>also</a:t>
            </a:r>
            <a:r>
              <a:rPr lang="nl-NL" dirty="0">
                <a:sym typeface="Wingdings" panose="05000000000000000000" pitchFamily="2" charset="2"/>
              </a:rPr>
              <a:t> want </a:t>
            </a:r>
            <a:r>
              <a:rPr lang="nl-NL" dirty="0" err="1">
                <a:sym typeface="Wingdings" panose="05000000000000000000" pitchFamily="2" charset="2"/>
              </a:rPr>
              <a:t>to</a:t>
            </a:r>
            <a:r>
              <a:rPr lang="nl-NL" dirty="0">
                <a:sym typeface="Wingdings" panose="05000000000000000000" pitchFamily="2" charset="2"/>
              </a:rPr>
              <a:t> have </a:t>
            </a:r>
            <a:r>
              <a:rPr lang="nl-NL" dirty="0" err="1">
                <a:sym typeface="Wingdings" panose="05000000000000000000" pitchFamily="2" charset="2"/>
              </a:rPr>
              <a:t>an</a:t>
            </a:r>
            <a:r>
              <a:rPr lang="nl-NL" dirty="0">
                <a:sym typeface="Wingdings" panose="05000000000000000000" pitchFamily="2" charset="2"/>
              </a:rPr>
              <a:t> </a:t>
            </a:r>
            <a:r>
              <a:rPr lang="nl-NL" dirty="0" err="1">
                <a:sym typeface="Wingdings" panose="05000000000000000000" pitchFamily="2" charset="2"/>
              </a:rPr>
              <a:t>uncertainty</a:t>
            </a:r>
            <a:r>
              <a:rPr lang="nl-NL" dirty="0">
                <a:sym typeface="Wingdings" panose="05000000000000000000" pitchFamily="2" charset="2"/>
              </a:rPr>
              <a:t> on </a:t>
            </a:r>
            <a:r>
              <a:rPr lang="nl-NL" dirty="0" err="1">
                <a:sym typeface="Wingdings" panose="05000000000000000000" pitchFamily="2" charset="2"/>
              </a:rPr>
              <a:t>our</a:t>
            </a:r>
            <a:r>
              <a:rPr lang="nl-NL" dirty="0">
                <a:sym typeface="Wingdings" panose="05000000000000000000" pitchFamily="2" charset="2"/>
              </a:rPr>
              <a:t> flux </a:t>
            </a:r>
            <a:r>
              <a:rPr lang="nl-NL" dirty="0" err="1">
                <a:sym typeface="Wingdings" panose="05000000000000000000" pitchFamily="2" charset="2"/>
              </a:rPr>
              <a:t>measurements</a:t>
            </a:r>
            <a:r>
              <a:rPr lang="nl-NL" dirty="0">
                <a:sym typeface="Wingdings" panose="05000000000000000000" pitchFamily="2" charset="2"/>
              </a:rPr>
              <a:t>. For </a:t>
            </a:r>
            <a:r>
              <a:rPr lang="nl-NL" dirty="0" err="1">
                <a:sym typeface="Wingdings" panose="05000000000000000000" pitchFamily="2" charset="2"/>
              </a:rPr>
              <a:t>this</a:t>
            </a:r>
            <a:r>
              <a:rPr lang="nl-NL" dirty="0">
                <a:sym typeface="Wingdings" panose="05000000000000000000" pitchFamily="2" charset="2"/>
              </a:rPr>
              <a:t>, we </a:t>
            </a:r>
            <a:r>
              <a:rPr lang="nl-NL" dirty="0" err="1">
                <a:sym typeface="Wingdings" panose="05000000000000000000" pitchFamily="2" charset="2"/>
              </a:rPr>
              <a:t>use</a:t>
            </a:r>
            <a:r>
              <a:rPr lang="nl-NL" dirty="0">
                <a:sym typeface="Wingdings" panose="05000000000000000000" pitchFamily="2" charset="2"/>
              </a:rPr>
              <a:t> </a:t>
            </a:r>
            <a:r>
              <a:rPr lang="nl-NL" dirty="0" err="1">
                <a:sym typeface="Wingdings" panose="05000000000000000000" pitchFamily="2" charset="2"/>
              </a:rPr>
              <a:t>the</a:t>
            </a:r>
            <a:r>
              <a:rPr lang="nl-NL" dirty="0">
                <a:sym typeface="Wingdings" panose="05000000000000000000" pitchFamily="2" charset="2"/>
              </a:rPr>
              <a:t> </a:t>
            </a:r>
            <a:r>
              <a:rPr lang="nl-NL" dirty="0" err="1">
                <a:sym typeface="Wingdings" panose="05000000000000000000" pitchFamily="2" charset="2"/>
              </a:rPr>
              <a:t>same</a:t>
            </a:r>
            <a:r>
              <a:rPr lang="nl-NL" dirty="0">
                <a:sym typeface="Wingdings" panose="05000000000000000000" pitchFamily="2" charset="2"/>
              </a:rPr>
              <a:t> </a:t>
            </a:r>
            <a:r>
              <a:rPr lang="nl-NL" dirty="0" err="1">
                <a:sym typeface="Wingdings" panose="05000000000000000000" pitchFamily="2" charset="2"/>
              </a:rPr>
              <a:t>equation</a:t>
            </a:r>
            <a:r>
              <a:rPr lang="nl-NL" dirty="0">
                <a:sym typeface="Wingdings" panose="05000000000000000000" pitchFamily="2" charset="2"/>
              </a:rPr>
              <a:t> as Erik:</a:t>
            </a:r>
          </a:p>
          <a:p>
            <a:endParaRPr lang="nl-NL" dirty="0"/>
          </a:p>
        </p:txBody>
      </p:sp>
      <p:pic>
        <p:nvPicPr>
          <p:cNvPr id="7" name="Afbeelding 6">
            <a:extLst>
              <a:ext uri="{FF2B5EF4-FFF2-40B4-BE49-F238E27FC236}">
                <a16:creationId xmlns:a16="http://schemas.microsoft.com/office/drawing/2014/main" id="{801918EC-95A0-4E0B-931D-0DD6CFD0E588}"/>
              </a:ext>
            </a:extLst>
          </p:cNvPr>
          <p:cNvPicPr>
            <a:picLocks noChangeAspect="1"/>
          </p:cNvPicPr>
          <p:nvPr/>
        </p:nvPicPr>
        <p:blipFill>
          <a:blip r:embed="rId2"/>
          <a:stretch>
            <a:fillRect/>
          </a:stretch>
        </p:blipFill>
        <p:spPr>
          <a:xfrm>
            <a:off x="379564" y="2061184"/>
            <a:ext cx="3779316" cy="832380"/>
          </a:xfrm>
          <a:prstGeom prst="rect">
            <a:avLst/>
          </a:prstGeom>
        </p:spPr>
      </p:pic>
      <p:pic>
        <p:nvPicPr>
          <p:cNvPr id="11" name="Afbeelding 10">
            <a:extLst>
              <a:ext uri="{FF2B5EF4-FFF2-40B4-BE49-F238E27FC236}">
                <a16:creationId xmlns:a16="http://schemas.microsoft.com/office/drawing/2014/main" id="{6C917B5F-BB73-4ADA-8CF8-647CB6F3B4B9}"/>
              </a:ext>
            </a:extLst>
          </p:cNvPr>
          <p:cNvPicPr>
            <a:picLocks noChangeAspect="1"/>
          </p:cNvPicPr>
          <p:nvPr/>
        </p:nvPicPr>
        <p:blipFill>
          <a:blip r:embed="rId3"/>
          <a:stretch>
            <a:fillRect/>
          </a:stretch>
        </p:blipFill>
        <p:spPr>
          <a:xfrm>
            <a:off x="4866433" y="1462955"/>
            <a:ext cx="6351880" cy="5206813"/>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kstvak 12">
            <a:extLst>
              <a:ext uri="{FF2B5EF4-FFF2-40B4-BE49-F238E27FC236}">
                <a16:creationId xmlns:a16="http://schemas.microsoft.com/office/drawing/2014/main" id="{A90F0FA4-88A5-44E0-9FEC-5DB42ECF51A0}"/>
              </a:ext>
            </a:extLst>
          </p:cNvPr>
          <p:cNvSpPr txBox="1"/>
          <p:nvPr/>
        </p:nvSpPr>
        <p:spPr>
          <a:xfrm>
            <a:off x="202600" y="2893564"/>
            <a:ext cx="4663833" cy="3416320"/>
          </a:xfrm>
          <a:prstGeom prst="rect">
            <a:avLst/>
          </a:prstGeom>
          <a:noFill/>
        </p:spPr>
        <p:txBody>
          <a:bodyPr wrap="square" rtlCol="0">
            <a:spAutoFit/>
          </a:bodyPr>
          <a:lstStyle/>
          <a:p>
            <a:r>
              <a:rPr lang="nl-NL" dirty="0"/>
              <a:t>For </a:t>
            </a:r>
            <a:r>
              <a:rPr lang="nl-NL" dirty="0" err="1"/>
              <a:t>this</a:t>
            </a:r>
            <a:r>
              <a:rPr lang="nl-NL" dirty="0"/>
              <a:t>, we </a:t>
            </a:r>
            <a:r>
              <a:rPr lang="nl-NL" dirty="0" err="1"/>
              <a:t>need</a:t>
            </a:r>
            <a:r>
              <a:rPr lang="nl-NL" dirty="0"/>
              <a:t> </a:t>
            </a:r>
            <a:r>
              <a:rPr lang="nl-NL" dirty="0" err="1"/>
              <a:t>to</a:t>
            </a:r>
            <a:r>
              <a:rPr lang="nl-NL" dirty="0"/>
              <a:t> </a:t>
            </a:r>
            <a:r>
              <a:rPr lang="nl-NL" dirty="0" err="1"/>
              <a:t>know</a:t>
            </a:r>
            <a:r>
              <a:rPr lang="nl-NL" dirty="0"/>
              <a:t> </a:t>
            </a:r>
            <a:r>
              <a:rPr lang="nl-NL" dirty="0" err="1"/>
              <a:t>the</a:t>
            </a:r>
            <a:r>
              <a:rPr lang="nl-NL" dirty="0"/>
              <a:t> error in </a:t>
            </a:r>
            <a:r>
              <a:rPr lang="nl-NL" dirty="0" err="1"/>
              <a:t>the</a:t>
            </a:r>
            <a:r>
              <a:rPr lang="nl-NL" dirty="0"/>
              <a:t> background. We </a:t>
            </a:r>
            <a:r>
              <a:rPr lang="nl-NL" dirty="0" err="1"/>
              <a:t>don’t</a:t>
            </a:r>
            <a:r>
              <a:rPr lang="nl-NL" dirty="0"/>
              <a:t> have a uniform background </a:t>
            </a:r>
            <a:r>
              <a:rPr lang="nl-NL" dirty="0" err="1"/>
              <a:t>due</a:t>
            </a:r>
            <a:r>
              <a:rPr lang="nl-NL" dirty="0"/>
              <a:t> </a:t>
            </a:r>
            <a:r>
              <a:rPr lang="nl-NL" dirty="0" err="1"/>
              <a:t>to</a:t>
            </a:r>
            <a:r>
              <a:rPr lang="nl-NL" dirty="0"/>
              <a:t> </a:t>
            </a:r>
            <a:r>
              <a:rPr lang="nl-NL" dirty="0" err="1"/>
              <a:t>primary</a:t>
            </a:r>
            <a:r>
              <a:rPr lang="nl-NL" dirty="0"/>
              <a:t> </a:t>
            </a:r>
            <a:r>
              <a:rPr lang="nl-NL" dirty="0" err="1"/>
              <a:t>beam</a:t>
            </a:r>
            <a:r>
              <a:rPr lang="nl-NL" dirty="0"/>
              <a:t> </a:t>
            </a:r>
            <a:r>
              <a:rPr lang="nl-NL" dirty="0" err="1"/>
              <a:t>correction</a:t>
            </a:r>
            <a:r>
              <a:rPr lang="nl-NL" dirty="0"/>
              <a:t>, </a:t>
            </a:r>
            <a:r>
              <a:rPr lang="nl-NL" dirty="0" err="1"/>
              <a:t>so</a:t>
            </a:r>
            <a:r>
              <a:rPr lang="nl-NL" dirty="0"/>
              <a:t> we get </a:t>
            </a:r>
            <a:r>
              <a:rPr lang="nl-NL" dirty="0" err="1"/>
              <a:t>this</a:t>
            </a:r>
            <a:r>
              <a:rPr lang="nl-NL" dirty="0"/>
              <a:t> </a:t>
            </a:r>
            <a:r>
              <a:rPr lang="nl-NL" dirty="0" err="1"/>
              <a:t>from</a:t>
            </a:r>
            <a:r>
              <a:rPr lang="nl-NL" dirty="0"/>
              <a:t> </a:t>
            </a:r>
            <a:r>
              <a:rPr lang="nl-NL" dirty="0" err="1"/>
              <a:t>an</a:t>
            </a:r>
            <a:r>
              <a:rPr lang="nl-NL" dirty="0"/>
              <a:t> </a:t>
            </a:r>
            <a:r>
              <a:rPr lang="nl-NL" dirty="0" err="1"/>
              <a:t>annulus</a:t>
            </a:r>
            <a:r>
              <a:rPr lang="nl-NL" dirty="0"/>
              <a:t> </a:t>
            </a:r>
            <a:r>
              <a:rPr lang="nl-NL" dirty="0" err="1"/>
              <a:t>around</a:t>
            </a:r>
            <a:r>
              <a:rPr lang="nl-NL" dirty="0"/>
              <a:t> </a:t>
            </a:r>
            <a:r>
              <a:rPr lang="nl-NL" dirty="0" err="1"/>
              <a:t>each</a:t>
            </a:r>
            <a:r>
              <a:rPr lang="nl-NL" dirty="0"/>
              <a:t> source. </a:t>
            </a:r>
            <a:r>
              <a:rPr lang="nl-NL" dirty="0" err="1"/>
              <a:t>This</a:t>
            </a:r>
            <a:r>
              <a:rPr lang="nl-NL" dirty="0"/>
              <a:t> </a:t>
            </a:r>
            <a:r>
              <a:rPr lang="nl-NL" dirty="0" err="1"/>
              <a:t>annulus</a:t>
            </a:r>
            <a:r>
              <a:rPr lang="nl-NL" dirty="0"/>
              <a:t> is taken big (30 </a:t>
            </a:r>
            <a:r>
              <a:rPr lang="nl-NL" dirty="0" err="1"/>
              <a:t>to</a:t>
            </a:r>
            <a:r>
              <a:rPr lang="nl-NL" dirty="0"/>
              <a:t> 40 </a:t>
            </a:r>
            <a:r>
              <a:rPr lang="nl-NL" dirty="0" err="1"/>
              <a:t>pix</a:t>
            </a:r>
            <a:r>
              <a:rPr lang="nl-NL" dirty="0"/>
              <a:t> radius) in order </a:t>
            </a:r>
            <a:r>
              <a:rPr lang="nl-NL" dirty="0" err="1"/>
              <a:t>to</a:t>
            </a:r>
            <a:r>
              <a:rPr lang="nl-NL" dirty="0"/>
              <a:t> </a:t>
            </a:r>
            <a:r>
              <a:rPr lang="nl-NL" dirty="0" err="1"/>
              <a:t>avoid</a:t>
            </a:r>
            <a:r>
              <a:rPr lang="nl-NL" dirty="0"/>
              <a:t> </a:t>
            </a:r>
            <a:r>
              <a:rPr lang="nl-NL" dirty="0" err="1"/>
              <a:t>inserting</a:t>
            </a:r>
            <a:r>
              <a:rPr lang="nl-NL" dirty="0"/>
              <a:t> </a:t>
            </a:r>
            <a:r>
              <a:rPr lang="nl-NL" dirty="0" err="1"/>
              <a:t>other</a:t>
            </a:r>
            <a:r>
              <a:rPr lang="nl-NL" dirty="0"/>
              <a:t> sources (1,2,3) or </a:t>
            </a:r>
            <a:r>
              <a:rPr lang="nl-NL" dirty="0" err="1"/>
              <a:t>artifacting</a:t>
            </a:r>
            <a:r>
              <a:rPr lang="nl-NL" dirty="0"/>
              <a:t> (5) </a:t>
            </a:r>
            <a:r>
              <a:rPr lang="nl-NL" dirty="0" err="1"/>
              <a:t>into</a:t>
            </a:r>
            <a:r>
              <a:rPr lang="nl-NL" dirty="0"/>
              <a:t> </a:t>
            </a:r>
            <a:r>
              <a:rPr lang="nl-NL" dirty="0" err="1"/>
              <a:t>the</a:t>
            </a:r>
            <a:r>
              <a:rPr lang="nl-NL" dirty="0"/>
              <a:t> </a:t>
            </a:r>
            <a:r>
              <a:rPr lang="nl-NL" dirty="0" err="1"/>
              <a:t>annulus</a:t>
            </a:r>
            <a:r>
              <a:rPr lang="nl-NL" dirty="0"/>
              <a:t>.</a:t>
            </a:r>
          </a:p>
          <a:p>
            <a:endParaRPr lang="nl-NL" dirty="0"/>
          </a:p>
          <a:p>
            <a:r>
              <a:rPr lang="nl-NL" dirty="0"/>
              <a:t>For </a:t>
            </a:r>
            <a:r>
              <a:rPr lang="nl-NL" dirty="0" err="1"/>
              <a:t>now</a:t>
            </a:r>
            <a:r>
              <a:rPr lang="nl-NL" dirty="0"/>
              <a:t>, we </a:t>
            </a:r>
            <a:r>
              <a:rPr lang="nl-NL" dirty="0" err="1"/>
              <a:t>assume</a:t>
            </a:r>
            <a:r>
              <a:rPr lang="nl-NL" dirty="0"/>
              <a:t> </a:t>
            </a:r>
            <a:r>
              <a:rPr lang="nl-NL" dirty="0" err="1"/>
              <a:t>each</a:t>
            </a:r>
            <a:r>
              <a:rPr lang="nl-NL" dirty="0"/>
              <a:t> object is </a:t>
            </a:r>
            <a:r>
              <a:rPr lang="nl-NL" dirty="0" err="1"/>
              <a:t>only</a:t>
            </a:r>
            <a:r>
              <a:rPr lang="nl-NL" dirty="0"/>
              <a:t> </a:t>
            </a:r>
            <a:r>
              <a:rPr lang="nl-NL" dirty="0" err="1"/>
              <a:t>one</a:t>
            </a:r>
            <a:r>
              <a:rPr lang="nl-NL" dirty="0"/>
              <a:t> </a:t>
            </a:r>
            <a:r>
              <a:rPr lang="nl-NL" dirty="0" err="1"/>
              <a:t>beam</a:t>
            </a:r>
            <a:r>
              <a:rPr lang="nl-NL" dirty="0"/>
              <a:t>, </a:t>
            </a:r>
            <a:r>
              <a:rPr lang="nl-NL" dirty="0" err="1"/>
              <a:t>so</a:t>
            </a:r>
            <a:r>
              <a:rPr lang="nl-NL" dirty="0"/>
              <a:t> N=1</a:t>
            </a:r>
          </a:p>
          <a:p>
            <a:endParaRPr lang="nl-NL" dirty="0"/>
          </a:p>
          <a:p>
            <a:r>
              <a:rPr lang="nl-NL" dirty="0"/>
              <a:t>For </a:t>
            </a:r>
            <a:r>
              <a:rPr lang="nl-NL" dirty="0" err="1"/>
              <a:t>delta_cal</a:t>
            </a:r>
            <a:r>
              <a:rPr lang="nl-NL" dirty="0"/>
              <a:t>, we </a:t>
            </a:r>
            <a:r>
              <a:rPr lang="nl-NL" dirty="0" err="1"/>
              <a:t>assume</a:t>
            </a:r>
            <a:r>
              <a:rPr lang="nl-NL" dirty="0"/>
              <a:t> a </a:t>
            </a:r>
            <a:r>
              <a:rPr lang="nl-NL" dirty="0" err="1"/>
              <a:t>value</a:t>
            </a:r>
            <a:r>
              <a:rPr lang="nl-NL" dirty="0"/>
              <a:t> of 0,05</a:t>
            </a:r>
          </a:p>
        </p:txBody>
      </p:sp>
    </p:spTree>
    <p:extLst>
      <p:ext uri="{BB962C8B-B14F-4D97-AF65-F5344CB8AC3E}">
        <p14:creationId xmlns:p14="http://schemas.microsoft.com/office/powerpoint/2010/main" val="34490011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BD582A-6488-4055-871B-FD60014D53C9}"/>
              </a:ext>
            </a:extLst>
          </p:cNvPr>
          <p:cNvSpPr>
            <a:spLocks noGrp="1"/>
          </p:cNvSpPr>
          <p:nvPr>
            <p:ph type="title"/>
          </p:nvPr>
        </p:nvSpPr>
        <p:spPr>
          <a:xfrm>
            <a:off x="838200" y="365125"/>
            <a:ext cx="10515600" cy="608841"/>
          </a:xfrm>
        </p:spPr>
        <p:txBody>
          <a:bodyPr>
            <a:noAutofit/>
          </a:bodyPr>
          <a:lstStyle/>
          <a:p>
            <a:pPr algn="ctr"/>
            <a:r>
              <a:rPr lang="nl-NL" dirty="0" err="1"/>
              <a:t>Selection</a:t>
            </a:r>
            <a:r>
              <a:rPr lang="nl-NL" dirty="0"/>
              <a:t> of </a:t>
            </a:r>
            <a:r>
              <a:rPr lang="nl-NL" dirty="0" err="1"/>
              <a:t>many</a:t>
            </a:r>
            <a:r>
              <a:rPr lang="nl-NL" dirty="0"/>
              <a:t> sources in </a:t>
            </a:r>
            <a:r>
              <a:rPr lang="nl-NL" dirty="0" err="1"/>
              <a:t>Abell</a:t>
            </a:r>
            <a:r>
              <a:rPr lang="nl-NL" dirty="0"/>
              <a:t> 85 (1)</a:t>
            </a:r>
          </a:p>
        </p:txBody>
      </p:sp>
      <p:sp>
        <p:nvSpPr>
          <p:cNvPr id="3" name="Tijdelijke aanduiding voor inhoud 2">
            <a:extLst>
              <a:ext uri="{FF2B5EF4-FFF2-40B4-BE49-F238E27FC236}">
                <a16:creationId xmlns:a16="http://schemas.microsoft.com/office/drawing/2014/main" id="{31EC68FE-D538-4DDE-B460-14680126D349}"/>
              </a:ext>
            </a:extLst>
          </p:cNvPr>
          <p:cNvSpPr>
            <a:spLocks noGrp="1"/>
          </p:cNvSpPr>
          <p:nvPr>
            <p:ph idx="1"/>
          </p:nvPr>
        </p:nvSpPr>
        <p:spPr>
          <a:xfrm>
            <a:off x="67113" y="1333849"/>
            <a:ext cx="4764946" cy="5343787"/>
          </a:xfrm>
        </p:spPr>
        <p:txBody>
          <a:bodyPr>
            <a:normAutofit fontScale="77500" lnSpcReduction="20000"/>
          </a:bodyPr>
          <a:lstStyle/>
          <a:p>
            <a:r>
              <a:rPr lang="nl-NL" dirty="0"/>
              <a:t>We want </a:t>
            </a:r>
            <a:r>
              <a:rPr lang="nl-NL" dirty="0" err="1"/>
              <a:t>to</a:t>
            </a:r>
            <a:r>
              <a:rPr lang="nl-NL" dirty="0"/>
              <a:t> look at </a:t>
            </a:r>
            <a:r>
              <a:rPr lang="nl-NL" dirty="0" err="1"/>
              <a:t>the</a:t>
            </a:r>
            <a:r>
              <a:rPr lang="nl-NL" dirty="0"/>
              <a:t> </a:t>
            </a:r>
            <a:r>
              <a:rPr lang="nl-NL" dirty="0" err="1"/>
              <a:t>global</a:t>
            </a:r>
            <a:r>
              <a:rPr lang="nl-NL" dirty="0"/>
              <a:t> picture </a:t>
            </a:r>
            <a:r>
              <a:rPr lang="nl-NL" dirty="0" err="1"/>
              <a:t>with</a:t>
            </a:r>
            <a:r>
              <a:rPr lang="nl-NL" dirty="0"/>
              <a:t> </a:t>
            </a:r>
            <a:r>
              <a:rPr lang="nl-NL" dirty="0" err="1"/>
              <a:t>many</a:t>
            </a:r>
            <a:r>
              <a:rPr lang="nl-NL" dirty="0"/>
              <a:t> sources: do we have on </a:t>
            </a:r>
            <a:r>
              <a:rPr lang="nl-NL" dirty="0" err="1"/>
              <a:t>average</a:t>
            </a:r>
            <a:r>
              <a:rPr lang="nl-NL" dirty="0"/>
              <a:t> 0 Q, 0 U, </a:t>
            </a:r>
            <a:r>
              <a:rPr lang="nl-NL" dirty="0" err="1"/>
              <a:t>what</a:t>
            </a:r>
            <a:r>
              <a:rPr lang="nl-NL" dirty="0"/>
              <a:t> are </a:t>
            </a:r>
            <a:r>
              <a:rPr lang="nl-NL" dirty="0" err="1"/>
              <a:t>the</a:t>
            </a:r>
            <a:r>
              <a:rPr lang="nl-NL" dirty="0"/>
              <a:t> </a:t>
            </a:r>
            <a:r>
              <a:rPr lang="nl-NL" dirty="0" err="1"/>
              <a:t>statistical</a:t>
            </a:r>
            <a:r>
              <a:rPr lang="nl-NL" dirty="0"/>
              <a:t> </a:t>
            </a:r>
            <a:r>
              <a:rPr lang="nl-NL" dirty="0" err="1"/>
              <a:t>distributions</a:t>
            </a:r>
            <a:r>
              <a:rPr lang="nl-NL" dirty="0"/>
              <a:t>.</a:t>
            </a:r>
          </a:p>
          <a:p>
            <a:r>
              <a:rPr lang="nl-NL" dirty="0"/>
              <a:t>For </a:t>
            </a:r>
            <a:r>
              <a:rPr lang="nl-NL" dirty="0" err="1"/>
              <a:t>this</a:t>
            </a:r>
            <a:r>
              <a:rPr lang="nl-NL" dirty="0"/>
              <a:t>, we first </a:t>
            </a:r>
            <a:r>
              <a:rPr lang="nl-NL" dirty="0" err="1"/>
              <a:t>use</a:t>
            </a:r>
            <a:r>
              <a:rPr lang="nl-NL" dirty="0"/>
              <a:t> </a:t>
            </a:r>
            <a:r>
              <a:rPr lang="nl-NL" dirty="0" err="1"/>
              <a:t>photutils</a:t>
            </a:r>
            <a:r>
              <a:rPr lang="nl-NL" dirty="0"/>
              <a:t> </a:t>
            </a:r>
            <a:r>
              <a:rPr lang="nl-NL" dirty="0" err="1"/>
              <a:t>since</a:t>
            </a:r>
            <a:r>
              <a:rPr lang="nl-NL" dirty="0"/>
              <a:t> BDSF </a:t>
            </a:r>
            <a:r>
              <a:rPr lang="nl-NL" dirty="0" err="1"/>
              <a:t>can’t</a:t>
            </a:r>
            <a:r>
              <a:rPr lang="nl-NL" dirty="0"/>
              <a:t> </a:t>
            </a:r>
            <a:r>
              <a:rPr lang="nl-NL" dirty="0" err="1"/>
              <a:t>install</a:t>
            </a:r>
            <a:r>
              <a:rPr lang="nl-NL" dirty="0"/>
              <a:t> on laptop, we </a:t>
            </a:r>
            <a:r>
              <a:rPr lang="nl-NL" dirty="0" err="1"/>
              <a:t>need</a:t>
            </a:r>
            <a:r>
              <a:rPr lang="nl-NL" dirty="0"/>
              <a:t> </a:t>
            </a:r>
            <a:r>
              <a:rPr lang="nl-NL" dirty="0" err="1"/>
              <a:t>to</a:t>
            </a:r>
            <a:r>
              <a:rPr lang="nl-NL" dirty="0"/>
              <a:t> run </a:t>
            </a:r>
            <a:r>
              <a:rPr lang="nl-NL" dirty="0" err="1"/>
              <a:t>that</a:t>
            </a:r>
            <a:r>
              <a:rPr lang="nl-NL" dirty="0"/>
              <a:t> on SSH </a:t>
            </a:r>
            <a:r>
              <a:rPr lang="nl-NL" dirty="0" err="1"/>
              <a:t>that</a:t>
            </a:r>
            <a:r>
              <a:rPr lang="nl-NL" dirty="0"/>
              <a:t> I </a:t>
            </a:r>
            <a:r>
              <a:rPr lang="nl-NL" dirty="0" err="1"/>
              <a:t>don’t</a:t>
            </a:r>
            <a:r>
              <a:rPr lang="nl-NL" dirty="0"/>
              <a:t> have </a:t>
            </a:r>
            <a:r>
              <a:rPr lang="nl-NL" dirty="0" err="1"/>
              <a:t>working</a:t>
            </a:r>
            <a:r>
              <a:rPr lang="nl-NL" dirty="0"/>
              <a:t> </a:t>
            </a:r>
            <a:r>
              <a:rPr lang="nl-NL" dirty="0" err="1"/>
              <a:t>yet</a:t>
            </a:r>
            <a:r>
              <a:rPr lang="nl-NL" dirty="0"/>
              <a:t>.</a:t>
            </a:r>
          </a:p>
          <a:p>
            <a:r>
              <a:rPr lang="nl-NL" dirty="0"/>
              <a:t>We </a:t>
            </a:r>
            <a:r>
              <a:rPr lang="nl-NL" dirty="0" err="1"/>
              <a:t>use</a:t>
            </a:r>
            <a:r>
              <a:rPr lang="nl-NL" dirty="0"/>
              <a:t> a </a:t>
            </a:r>
            <a:r>
              <a:rPr lang="nl-NL" dirty="0" err="1"/>
              <a:t>circular</a:t>
            </a:r>
            <a:r>
              <a:rPr lang="nl-NL" dirty="0"/>
              <a:t> </a:t>
            </a:r>
            <a:r>
              <a:rPr lang="nl-NL" dirty="0" err="1"/>
              <a:t>mask</a:t>
            </a:r>
            <a:r>
              <a:rPr lang="nl-NL" dirty="0"/>
              <a:t> </a:t>
            </a:r>
            <a:r>
              <a:rPr lang="nl-NL" dirty="0" err="1"/>
              <a:t>to</a:t>
            </a:r>
            <a:r>
              <a:rPr lang="nl-NL" dirty="0"/>
              <a:t> cut off </a:t>
            </a:r>
            <a:r>
              <a:rPr lang="nl-NL" dirty="0" err="1"/>
              <a:t>beam</a:t>
            </a:r>
            <a:r>
              <a:rPr lang="nl-NL" dirty="0"/>
              <a:t> at </a:t>
            </a:r>
            <a:r>
              <a:rPr lang="nl-NL" dirty="0" err="1"/>
              <a:t>too</a:t>
            </a:r>
            <a:r>
              <a:rPr lang="nl-NL" dirty="0"/>
              <a:t> large </a:t>
            </a:r>
            <a:r>
              <a:rPr lang="nl-NL" dirty="0" err="1"/>
              <a:t>distance</a:t>
            </a:r>
            <a:r>
              <a:rPr lang="nl-NL" dirty="0"/>
              <a:t> </a:t>
            </a:r>
            <a:r>
              <a:rPr lang="nl-NL" dirty="0" err="1"/>
              <a:t>from</a:t>
            </a:r>
            <a:r>
              <a:rPr lang="nl-NL" dirty="0"/>
              <a:t> </a:t>
            </a:r>
            <a:r>
              <a:rPr lang="nl-NL" dirty="0" err="1"/>
              <a:t>the</a:t>
            </a:r>
            <a:r>
              <a:rPr lang="nl-NL" dirty="0"/>
              <a:t> </a:t>
            </a:r>
            <a:r>
              <a:rPr lang="nl-NL" dirty="0" err="1"/>
              <a:t>pointingcenter</a:t>
            </a:r>
            <a:r>
              <a:rPr lang="nl-NL" dirty="0"/>
              <a:t>. We </a:t>
            </a:r>
            <a:r>
              <a:rPr lang="nl-NL" dirty="0" err="1"/>
              <a:t>use</a:t>
            </a:r>
            <a:r>
              <a:rPr lang="nl-NL" dirty="0"/>
              <a:t> a radius of 0,6*</a:t>
            </a:r>
            <a:r>
              <a:rPr lang="nl-NL" dirty="0" err="1"/>
              <a:t>height</a:t>
            </a:r>
            <a:r>
              <a:rPr lang="nl-NL" dirty="0"/>
              <a:t> of image </a:t>
            </a:r>
            <a:r>
              <a:rPr lang="nl-NL" dirty="0" err="1"/>
              <a:t>and</a:t>
            </a:r>
            <a:r>
              <a:rPr lang="nl-NL" dirty="0"/>
              <a:t> a limit of 3 sigma </a:t>
            </a:r>
            <a:r>
              <a:rPr lang="nl-NL" dirty="0" err="1"/>
              <a:t>above</a:t>
            </a:r>
            <a:r>
              <a:rPr lang="nl-NL" dirty="0"/>
              <a:t> background RMS. RMS is </a:t>
            </a:r>
            <a:r>
              <a:rPr lang="nl-NL" dirty="0" err="1"/>
              <a:t>calculated</a:t>
            </a:r>
            <a:r>
              <a:rPr lang="nl-NL" dirty="0"/>
              <a:t> </a:t>
            </a:r>
            <a:r>
              <a:rPr lang="nl-NL" dirty="0" err="1"/>
              <a:t>globally</a:t>
            </a:r>
            <a:r>
              <a:rPr lang="nl-NL" dirty="0"/>
              <a:t> </a:t>
            </a:r>
            <a:r>
              <a:rPr lang="nl-NL" dirty="0" err="1"/>
              <a:t>and</a:t>
            </a:r>
            <a:r>
              <a:rPr lang="nl-NL" dirty="0"/>
              <a:t> is </a:t>
            </a:r>
            <a:r>
              <a:rPr lang="nl-NL" dirty="0" err="1"/>
              <a:t>thus</a:t>
            </a:r>
            <a:r>
              <a:rPr lang="nl-NL" dirty="0"/>
              <a:t> on </a:t>
            </a:r>
            <a:r>
              <a:rPr lang="nl-NL" dirty="0" err="1"/>
              <a:t>average</a:t>
            </a:r>
            <a:r>
              <a:rPr lang="nl-NL" dirty="0"/>
              <a:t> </a:t>
            </a:r>
            <a:r>
              <a:rPr lang="nl-NL" dirty="0" err="1"/>
              <a:t>larger</a:t>
            </a:r>
            <a:r>
              <a:rPr lang="nl-NL" dirty="0"/>
              <a:t> </a:t>
            </a:r>
            <a:r>
              <a:rPr lang="nl-NL" dirty="0" err="1"/>
              <a:t>than</a:t>
            </a:r>
            <a:r>
              <a:rPr lang="nl-NL" dirty="0"/>
              <a:t> RMS in </a:t>
            </a:r>
            <a:r>
              <a:rPr lang="nl-NL" dirty="0" err="1"/>
              <a:t>circular</a:t>
            </a:r>
            <a:r>
              <a:rPr lang="nl-NL" dirty="0"/>
              <a:t> </a:t>
            </a:r>
            <a:r>
              <a:rPr lang="nl-NL" dirty="0" err="1"/>
              <a:t>mask</a:t>
            </a:r>
            <a:r>
              <a:rPr lang="nl-NL" dirty="0"/>
              <a:t>.</a:t>
            </a:r>
          </a:p>
          <a:p>
            <a:r>
              <a:rPr lang="nl-NL" dirty="0" err="1"/>
              <a:t>This</a:t>
            </a:r>
            <a:r>
              <a:rPr lang="nl-NL" dirty="0"/>
              <a:t> </a:t>
            </a:r>
            <a:r>
              <a:rPr lang="nl-NL" dirty="0" err="1"/>
              <a:t>results</a:t>
            </a:r>
            <a:r>
              <a:rPr lang="nl-NL" dirty="0"/>
              <a:t> in ~180 sources, </a:t>
            </a:r>
            <a:r>
              <a:rPr lang="nl-NL" dirty="0" err="1"/>
              <a:t>some</a:t>
            </a:r>
            <a:r>
              <a:rPr lang="nl-NL" dirty="0"/>
              <a:t> of </a:t>
            </a:r>
            <a:r>
              <a:rPr lang="nl-NL" dirty="0" err="1"/>
              <a:t>which</a:t>
            </a:r>
            <a:r>
              <a:rPr lang="nl-NL" dirty="0"/>
              <a:t> are </a:t>
            </a:r>
            <a:r>
              <a:rPr lang="nl-NL" dirty="0" err="1"/>
              <a:t>artifacting</a:t>
            </a:r>
            <a:r>
              <a:rPr lang="nl-NL" dirty="0"/>
              <a:t> </a:t>
            </a:r>
            <a:r>
              <a:rPr lang="nl-NL" dirty="0" err="1"/>
              <a:t>around</a:t>
            </a:r>
            <a:r>
              <a:rPr lang="nl-NL" dirty="0"/>
              <a:t> </a:t>
            </a:r>
            <a:r>
              <a:rPr lang="nl-NL" dirty="0" err="1"/>
              <a:t>bright</a:t>
            </a:r>
            <a:r>
              <a:rPr lang="nl-NL" dirty="0"/>
              <a:t> sources.</a:t>
            </a:r>
          </a:p>
        </p:txBody>
      </p:sp>
      <p:pic>
        <p:nvPicPr>
          <p:cNvPr id="5" name="Afbeelding 4">
            <a:extLst>
              <a:ext uri="{FF2B5EF4-FFF2-40B4-BE49-F238E27FC236}">
                <a16:creationId xmlns:a16="http://schemas.microsoft.com/office/drawing/2014/main" id="{D3887603-E20C-4329-BCAE-EBE4A3118866}"/>
              </a:ext>
            </a:extLst>
          </p:cNvPr>
          <p:cNvPicPr>
            <a:picLocks noChangeAspect="1"/>
          </p:cNvPicPr>
          <p:nvPr/>
        </p:nvPicPr>
        <p:blipFill>
          <a:blip r:embed="rId2"/>
          <a:stretch>
            <a:fillRect/>
          </a:stretch>
        </p:blipFill>
        <p:spPr>
          <a:xfrm>
            <a:off x="4832059" y="1132130"/>
            <a:ext cx="6962861" cy="5707651"/>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055727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BD582A-6488-4055-871B-FD60014D53C9}"/>
              </a:ext>
            </a:extLst>
          </p:cNvPr>
          <p:cNvSpPr>
            <a:spLocks noGrp="1"/>
          </p:cNvSpPr>
          <p:nvPr>
            <p:ph type="title"/>
          </p:nvPr>
        </p:nvSpPr>
        <p:spPr>
          <a:xfrm>
            <a:off x="838200" y="365125"/>
            <a:ext cx="10515600" cy="608841"/>
          </a:xfrm>
        </p:spPr>
        <p:txBody>
          <a:bodyPr>
            <a:noAutofit/>
          </a:bodyPr>
          <a:lstStyle/>
          <a:p>
            <a:pPr algn="ctr"/>
            <a:r>
              <a:rPr lang="nl-NL" dirty="0" err="1"/>
              <a:t>Selection</a:t>
            </a:r>
            <a:r>
              <a:rPr lang="nl-NL" dirty="0"/>
              <a:t> of </a:t>
            </a:r>
            <a:r>
              <a:rPr lang="nl-NL" dirty="0" err="1"/>
              <a:t>many</a:t>
            </a:r>
            <a:r>
              <a:rPr lang="nl-NL" dirty="0"/>
              <a:t> sources in </a:t>
            </a:r>
            <a:r>
              <a:rPr lang="nl-NL" dirty="0" err="1"/>
              <a:t>Abell</a:t>
            </a:r>
            <a:r>
              <a:rPr lang="nl-NL" dirty="0"/>
              <a:t> 85 (2)</a:t>
            </a:r>
          </a:p>
        </p:txBody>
      </p:sp>
      <p:sp>
        <p:nvSpPr>
          <p:cNvPr id="3" name="Tijdelijke aanduiding voor inhoud 2">
            <a:extLst>
              <a:ext uri="{FF2B5EF4-FFF2-40B4-BE49-F238E27FC236}">
                <a16:creationId xmlns:a16="http://schemas.microsoft.com/office/drawing/2014/main" id="{31EC68FE-D538-4DDE-B460-14680126D349}"/>
              </a:ext>
            </a:extLst>
          </p:cNvPr>
          <p:cNvSpPr>
            <a:spLocks noGrp="1"/>
          </p:cNvSpPr>
          <p:nvPr>
            <p:ph idx="1"/>
          </p:nvPr>
        </p:nvSpPr>
        <p:spPr>
          <a:xfrm>
            <a:off x="67113" y="1333849"/>
            <a:ext cx="4764946" cy="2986481"/>
          </a:xfrm>
        </p:spPr>
        <p:txBody>
          <a:bodyPr>
            <a:normAutofit/>
          </a:bodyPr>
          <a:lstStyle/>
          <a:p>
            <a:r>
              <a:rPr lang="nl-NL" dirty="0" err="1"/>
              <a:t>What</a:t>
            </a:r>
            <a:r>
              <a:rPr lang="nl-NL" dirty="0"/>
              <a:t> </a:t>
            </a:r>
            <a:r>
              <a:rPr lang="nl-NL" dirty="0" err="1"/>
              <a:t>about</a:t>
            </a:r>
            <a:r>
              <a:rPr lang="nl-NL" dirty="0"/>
              <a:t> </a:t>
            </a:r>
            <a:r>
              <a:rPr lang="nl-NL" dirty="0" err="1"/>
              <a:t>the</a:t>
            </a:r>
            <a:r>
              <a:rPr lang="nl-NL" dirty="0"/>
              <a:t> </a:t>
            </a:r>
            <a:r>
              <a:rPr lang="nl-NL" dirty="0" err="1"/>
              <a:t>statistics</a:t>
            </a:r>
            <a:r>
              <a:rPr lang="nl-NL" dirty="0"/>
              <a:t>?</a:t>
            </a:r>
          </a:p>
          <a:p>
            <a:r>
              <a:rPr lang="nl-NL" dirty="0"/>
              <a:t>We </a:t>
            </a:r>
            <a:r>
              <a:rPr lang="nl-NL" dirty="0" err="1"/>
              <a:t>see</a:t>
            </a:r>
            <a:r>
              <a:rPr lang="nl-NL" dirty="0"/>
              <a:t> </a:t>
            </a:r>
            <a:r>
              <a:rPr lang="nl-NL" dirty="0" err="1"/>
              <a:t>that</a:t>
            </a:r>
            <a:r>
              <a:rPr lang="nl-NL" dirty="0"/>
              <a:t> </a:t>
            </a:r>
            <a:r>
              <a:rPr lang="nl-NL" dirty="0" err="1"/>
              <a:t>the</a:t>
            </a:r>
            <a:r>
              <a:rPr lang="nl-NL" dirty="0"/>
              <a:t> Q </a:t>
            </a:r>
            <a:r>
              <a:rPr lang="nl-NL" dirty="0" err="1"/>
              <a:t>and</a:t>
            </a:r>
            <a:r>
              <a:rPr lang="nl-NL" dirty="0"/>
              <a:t> U </a:t>
            </a:r>
            <a:r>
              <a:rPr lang="nl-NL" dirty="0" err="1"/>
              <a:t>distributions</a:t>
            </a:r>
            <a:r>
              <a:rPr lang="nl-NL" dirty="0"/>
              <a:t> are </a:t>
            </a:r>
            <a:r>
              <a:rPr lang="nl-NL" dirty="0" err="1"/>
              <a:t>nicely</a:t>
            </a:r>
            <a:r>
              <a:rPr lang="nl-NL" dirty="0"/>
              <a:t> </a:t>
            </a:r>
            <a:r>
              <a:rPr lang="nl-NL" dirty="0" err="1"/>
              <a:t>centered</a:t>
            </a:r>
            <a:r>
              <a:rPr lang="nl-NL" dirty="0"/>
              <a:t> </a:t>
            </a:r>
            <a:r>
              <a:rPr lang="nl-NL" dirty="0" err="1"/>
              <a:t>around</a:t>
            </a:r>
            <a:r>
              <a:rPr lang="nl-NL" dirty="0"/>
              <a:t> 0. Means no large </a:t>
            </a:r>
            <a:r>
              <a:rPr lang="nl-NL" dirty="0" err="1"/>
              <a:t>deviation</a:t>
            </a:r>
            <a:r>
              <a:rPr lang="nl-NL" dirty="0"/>
              <a:t> </a:t>
            </a:r>
            <a:r>
              <a:rPr lang="nl-NL" dirty="0" err="1"/>
              <a:t>due</a:t>
            </a:r>
            <a:r>
              <a:rPr lang="nl-NL" dirty="0"/>
              <a:t> </a:t>
            </a:r>
            <a:r>
              <a:rPr lang="nl-NL" dirty="0" err="1"/>
              <a:t>to</a:t>
            </a:r>
            <a:r>
              <a:rPr lang="nl-NL" dirty="0"/>
              <a:t> </a:t>
            </a:r>
            <a:r>
              <a:rPr lang="nl-NL" dirty="0" err="1"/>
              <a:t>leakage</a:t>
            </a:r>
            <a:r>
              <a:rPr lang="nl-NL" dirty="0"/>
              <a:t>. Same story </a:t>
            </a:r>
            <a:r>
              <a:rPr lang="nl-NL" dirty="0" err="1"/>
              <a:t>for</a:t>
            </a:r>
            <a:r>
              <a:rPr lang="nl-NL" dirty="0"/>
              <a:t> V but is </a:t>
            </a:r>
            <a:r>
              <a:rPr lang="nl-NL" dirty="0" err="1"/>
              <a:t>less</a:t>
            </a:r>
            <a:r>
              <a:rPr lang="nl-NL" dirty="0"/>
              <a:t> relevant</a:t>
            </a:r>
          </a:p>
          <a:p>
            <a:endParaRPr lang="nl-NL" dirty="0"/>
          </a:p>
        </p:txBody>
      </p:sp>
      <p:pic>
        <p:nvPicPr>
          <p:cNvPr id="6" name="Afbeelding 5">
            <a:extLst>
              <a:ext uri="{FF2B5EF4-FFF2-40B4-BE49-F238E27FC236}">
                <a16:creationId xmlns:a16="http://schemas.microsoft.com/office/drawing/2014/main" id="{75D1BFEA-E015-4121-9096-1FCFCB6F2E83}"/>
              </a:ext>
            </a:extLst>
          </p:cNvPr>
          <p:cNvPicPr>
            <a:picLocks noChangeAspect="1"/>
          </p:cNvPicPr>
          <p:nvPr/>
        </p:nvPicPr>
        <p:blipFill>
          <a:blip r:embed="rId2"/>
          <a:stretch>
            <a:fillRect/>
          </a:stretch>
        </p:blipFill>
        <p:spPr>
          <a:xfrm>
            <a:off x="6342076" y="973967"/>
            <a:ext cx="4518869" cy="2754020"/>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Afbeelding 7">
            <a:extLst>
              <a:ext uri="{FF2B5EF4-FFF2-40B4-BE49-F238E27FC236}">
                <a16:creationId xmlns:a16="http://schemas.microsoft.com/office/drawing/2014/main" id="{9D1EA3A3-B73A-4F78-8A64-8E8B4C631943}"/>
              </a:ext>
            </a:extLst>
          </p:cNvPr>
          <p:cNvPicPr>
            <a:picLocks noChangeAspect="1"/>
          </p:cNvPicPr>
          <p:nvPr/>
        </p:nvPicPr>
        <p:blipFill>
          <a:blip r:embed="rId3"/>
          <a:stretch>
            <a:fillRect/>
          </a:stretch>
        </p:blipFill>
        <p:spPr>
          <a:xfrm>
            <a:off x="6342076" y="4068840"/>
            <a:ext cx="4518870" cy="2789160"/>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kstvak 8">
            <a:extLst>
              <a:ext uri="{FF2B5EF4-FFF2-40B4-BE49-F238E27FC236}">
                <a16:creationId xmlns:a16="http://schemas.microsoft.com/office/drawing/2014/main" id="{55250C56-4BAA-4286-99D7-11E225BC495C}"/>
              </a:ext>
            </a:extLst>
          </p:cNvPr>
          <p:cNvSpPr txBox="1"/>
          <p:nvPr/>
        </p:nvSpPr>
        <p:spPr>
          <a:xfrm>
            <a:off x="6233020" y="3727987"/>
            <a:ext cx="4983416" cy="338554"/>
          </a:xfrm>
          <a:prstGeom prst="rect">
            <a:avLst/>
          </a:prstGeom>
          <a:noFill/>
        </p:spPr>
        <p:txBody>
          <a:bodyPr wrap="none" rtlCol="0">
            <a:spAutoFit/>
          </a:bodyPr>
          <a:lstStyle/>
          <a:p>
            <a:r>
              <a:rPr lang="nl-NL" sz="1600" dirty="0" err="1"/>
              <a:t>Note</a:t>
            </a:r>
            <a:r>
              <a:rPr lang="nl-NL" sz="1600" dirty="0"/>
              <a:t>: </a:t>
            </a:r>
            <a:r>
              <a:rPr lang="nl-NL" sz="1600" dirty="0" err="1"/>
              <a:t>all</a:t>
            </a:r>
            <a:r>
              <a:rPr lang="nl-NL" sz="1600" dirty="0"/>
              <a:t> </a:t>
            </a:r>
            <a:r>
              <a:rPr lang="nl-NL" sz="1600" dirty="0" err="1"/>
              <a:t>frequency</a:t>
            </a:r>
            <a:r>
              <a:rPr lang="nl-NL" sz="1600" dirty="0"/>
              <a:t> bands are </a:t>
            </a:r>
            <a:r>
              <a:rPr lang="nl-NL" sz="1600" dirty="0" err="1"/>
              <a:t>plotted</a:t>
            </a:r>
            <a:r>
              <a:rPr lang="nl-NL" sz="1600" dirty="0"/>
              <a:t> </a:t>
            </a:r>
            <a:r>
              <a:rPr lang="nl-NL" sz="1600" dirty="0">
                <a:sym typeface="Wingdings" panose="05000000000000000000" pitchFamily="2" charset="2"/>
              </a:rPr>
              <a:t> 12 points/source</a:t>
            </a:r>
            <a:endParaRPr lang="nl-NL" sz="1600" dirty="0"/>
          </a:p>
        </p:txBody>
      </p:sp>
      <p:pic>
        <p:nvPicPr>
          <p:cNvPr id="11" name="Afbeelding 10">
            <a:extLst>
              <a:ext uri="{FF2B5EF4-FFF2-40B4-BE49-F238E27FC236}">
                <a16:creationId xmlns:a16="http://schemas.microsoft.com/office/drawing/2014/main" id="{16A91E67-15A1-4087-A056-C2696DA77E67}"/>
              </a:ext>
            </a:extLst>
          </p:cNvPr>
          <p:cNvPicPr>
            <a:picLocks noChangeAspect="1"/>
          </p:cNvPicPr>
          <p:nvPr/>
        </p:nvPicPr>
        <p:blipFill>
          <a:blip r:embed="rId4"/>
          <a:stretch>
            <a:fillRect/>
          </a:stretch>
        </p:blipFill>
        <p:spPr>
          <a:xfrm>
            <a:off x="1266737" y="4409001"/>
            <a:ext cx="3927402" cy="2393551"/>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kstvak 11">
            <a:extLst>
              <a:ext uri="{FF2B5EF4-FFF2-40B4-BE49-F238E27FC236}">
                <a16:creationId xmlns:a16="http://schemas.microsoft.com/office/drawing/2014/main" id="{F9B2D5CF-9517-4ED8-B3FD-E813046B35D4}"/>
              </a:ext>
            </a:extLst>
          </p:cNvPr>
          <p:cNvSpPr txBox="1"/>
          <p:nvPr/>
        </p:nvSpPr>
        <p:spPr>
          <a:xfrm>
            <a:off x="9761710" y="2442368"/>
            <a:ext cx="564578" cy="769441"/>
          </a:xfrm>
          <a:prstGeom prst="rect">
            <a:avLst/>
          </a:prstGeom>
          <a:noFill/>
        </p:spPr>
        <p:txBody>
          <a:bodyPr wrap="none" rtlCol="0">
            <a:spAutoFit/>
          </a:bodyPr>
          <a:lstStyle/>
          <a:p>
            <a:r>
              <a:rPr lang="nl-NL" sz="4400" dirty="0">
                <a:solidFill>
                  <a:srgbClr val="FF0000"/>
                </a:solidFill>
              </a:rPr>
              <a:t>Q</a:t>
            </a:r>
          </a:p>
        </p:txBody>
      </p:sp>
      <p:sp>
        <p:nvSpPr>
          <p:cNvPr id="18" name="Tekstvak 17">
            <a:extLst>
              <a:ext uri="{FF2B5EF4-FFF2-40B4-BE49-F238E27FC236}">
                <a16:creationId xmlns:a16="http://schemas.microsoft.com/office/drawing/2014/main" id="{B512E901-2652-41F8-B672-2F8D36F98842}"/>
              </a:ext>
            </a:extLst>
          </p:cNvPr>
          <p:cNvSpPr txBox="1"/>
          <p:nvPr/>
        </p:nvSpPr>
        <p:spPr>
          <a:xfrm>
            <a:off x="9871742" y="4244165"/>
            <a:ext cx="6115574" cy="923330"/>
          </a:xfrm>
          <a:prstGeom prst="rect">
            <a:avLst/>
          </a:prstGeom>
          <a:noFill/>
        </p:spPr>
        <p:txBody>
          <a:bodyPr wrap="square">
            <a:spAutoFit/>
          </a:bodyPr>
          <a:lstStyle/>
          <a:p>
            <a:r>
              <a:rPr lang="nl-NL" sz="5400" dirty="0">
                <a:solidFill>
                  <a:srgbClr val="FF0000"/>
                </a:solidFill>
              </a:rPr>
              <a:t>U</a:t>
            </a:r>
            <a:endParaRPr lang="nl-NL" dirty="0"/>
          </a:p>
        </p:txBody>
      </p:sp>
      <p:sp>
        <p:nvSpPr>
          <p:cNvPr id="19" name="Tekstvak 18">
            <a:extLst>
              <a:ext uri="{FF2B5EF4-FFF2-40B4-BE49-F238E27FC236}">
                <a16:creationId xmlns:a16="http://schemas.microsoft.com/office/drawing/2014/main" id="{4781EB76-9848-4B7D-9D03-865754654A81}"/>
              </a:ext>
            </a:extLst>
          </p:cNvPr>
          <p:cNvSpPr txBox="1"/>
          <p:nvPr/>
        </p:nvSpPr>
        <p:spPr>
          <a:xfrm>
            <a:off x="4326792" y="5334024"/>
            <a:ext cx="505267" cy="769441"/>
          </a:xfrm>
          <a:prstGeom prst="rect">
            <a:avLst/>
          </a:prstGeom>
          <a:noFill/>
        </p:spPr>
        <p:txBody>
          <a:bodyPr wrap="none" rtlCol="0">
            <a:spAutoFit/>
          </a:bodyPr>
          <a:lstStyle/>
          <a:p>
            <a:r>
              <a:rPr lang="nl-NL" sz="4400" dirty="0">
                <a:solidFill>
                  <a:srgbClr val="FF0000"/>
                </a:solidFill>
              </a:rPr>
              <a:t>V</a:t>
            </a:r>
          </a:p>
        </p:txBody>
      </p:sp>
    </p:spTree>
    <p:extLst>
      <p:ext uri="{BB962C8B-B14F-4D97-AF65-F5344CB8AC3E}">
        <p14:creationId xmlns:p14="http://schemas.microsoft.com/office/powerpoint/2010/main" val="3488071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BD582A-6488-4055-871B-FD60014D53C9}"/>
              </a:ext>
            </a:extLst>
          </p:cNvPr>
          <p:cNvSpPr>
            <a:spLocks noGrp="1"/>
          </p:cNvSpPr>
          <p:nvPr>
            <p:ph type="title"/>
          </p:nvPr>
        </p:nvSpPr>
        <p:spPr>
          <a:xfrm>
            <a:off x="838200" y="365125"/>
            <a:ext cx="10515600" cy="608841"/>
          </a:xfrm>
        </p:spPr>
        <p:txBody>
          <a:bodyPr>
            <a:noAutofit/>
          </a:bodyPr>
          <a:lstStyle/>
          <a:p>
            <a:pPr algn="ctr"/>
            <a:r>
              <a:rPr lang="nl-NL" dirty="0" err="1"/>
              <a:t>Selection</a:t>
            </a:r>
            <a:r>
              <a:rPr lang="nl-NL" dirty="0"/>
              <a:t> of </a:t>
            </a:r>
            <a:r>
              <a:rPr lang="nl-NL" dirty="0" err="1"/>
              <a:t>many</a:t>
            </a:r>
            <a:r>
              <a:rPr lang="nl-NL" dirty="0"/>
              <a:t> sources in </a:t>
            </a:r>
            <a:r>
              <a:rPr lang="nl-NL" dirty="0" err="1"/>
              <a:t>Abell</a:t>
            </a:r>
            <a:r>
              <a:rPr lang="nl-NL" dirty="0"/>
              <a:t> 85 (3)</a:t>
            </a:r>
          </a:p>
        </p:txBody>
      </p:sp>
      <p:sp>
        <p:nvSpPr>
          <p:cNvPr id="3" name="Tijdelijke aanduiding voor inhoud 2">
            <a:extLst>
              <a:ext uri="{FF2B5EF4-FFF2-40B4-BE49-F238E27FC236}">
                <a16:creationId xmlns:a16="http://schemas.microsoft.com/office/drawing/2014/main" id="{31EC68FE-D538-4DDE-B460-14680126D349}"/>
              </a:ext>
            </a:extLst>
          </p:cNvPr>
          <p:cNvSpPr>
            <a:spLocks noGrp="1"/>
          </p:cNvSpPr>
          <p:nvPr>
            <p:ph idx="1"/>
          </p:nvPr>
        </p:nvSpPr>
        <p:spPr>
          <a:xfrm>
            <a:off x="67113" y="1333849"/>
            <a:ext cx="4764946" cy="2986481"/>
          </a:xfrm>
        </p:spPr>
        <p:txBody>
          <a:bodyPr>
            <a:normAutofit/>
          </a:bodyPr>
          <a:lstStyle/>
          <a:p>
            <a:r>
              <a:rPr lang="nl-NL" dirty="0"/>
              <a:t>We </a:t>
            </a:r>
            <a:r>
              <a:rPr lang="nl-NL" dirty="0" err="1"/>
              <a:t>see</a:t>
            </a:r>
            <a:r>
              <a:rPr lang="nl-NL" dirty="0"/>
              <a:t> </a:t>
            </a:r>
            <a:r>
              <a:rPr lang="nl-NL" dirty="0" err="1"/>
              <a:t>that</a:t>
            </a:r>
            <a:r>
              <a:rPr lang="nl-NL" dirty="0"/>
              <a:t> </a:t>
            </a:r>
            <a:r>
              <a:rPr lang="nl-NL" dirty="0" err="1"/>
              <a:t>the</a:t>
            </a:r>
            <a:r>
              <a:rPr lang="nl-NL" dirty="0"/>
              <a:t> </a:t>
            </a:r>
            <a:r>
              <a:rPr lang="nl-NL" dirty="0" err="1"/>
              <a:t>polarizations</a:t>
            </a:r>
            <a:r>
              <a:rPr lang="nl-NL" dirty="0"/>
              <a:t> are </a:t>
            </a:r>
            <a:r>
              <a:rPr lang="nl-NL" dirty="0" err="1"/>
              <a:t>sort</a:t>
            </a:r>
            <a:r>
              <a:rPr lang="nl-NL" dirty="0"/>
              <a:t> of </a:t>
            </a:r>
            <a:r>
              <a:rPr lang="nl-NL" dirty="0" err="1"/>
              <a:t>gaussian</a:t>
            </a:r>
            <a:r>
              <a:rPr lang="nl-NL" dirty="0"/>
              <a:t> but more “</a:t>
            </a:r>
            <a:r>
              <a:rPr lang="nl-NL" dirty="0" err="1"/>
              <a:t>pointy</a:t>
            </a:r>
            <a:r>
              <a:rPr lang="nl-NL" dirty="0"/>
              <a:t>”</a:t>
            </a:r>
          </a:p>
          <a:p>
            <a:r>
              <a:rPr lang="nl-NL" dirty="0"/>
              <a:t>No </a:t>
            </a:r>
            <a:r>
              <a:rPr lang="nl-NL" dirty="0" err="1"/>
              <a:t>obvious</a:t>
            </a:r>
            <a:r>
              <a:rPr lang="nl-NL" dirty="0"/>
              <a:t> </a:t>
            </a:r>
            <a:r>
              <a:rPr lang="nl-NL" dirty="0" err="1"/>
              <a:t>frequency</a:t>
            </a:r>
            <a:r>
              <a:rPr lang="nl-NL" dirty="0"/>
              <a:t> </a:t>
            </a:r>
            <a:r>
              <a:rPr lang="nl-NL" dirty="0" err="1"/>
              <a:t>dependency</a:t>
            </a:r>
            <a:r>
              <a:rPr lang="nl-NL" dirty="0"/>
              <a:t> of spread</a:t>
            </a:r>
          </a:p>
          <a:p>
            <a:endParaRPr lang="nl-NL" dirty="0"/>
          </a:p>
        </p:txBody>
      </p:sp>
      <p:pic>
        <p:nvPicPr>
          <p:cNvPr id="6" name="Afbeelding 5">
            <a:extLst>
              <a:ext uri="{FF2B5EF4-FFF2-40B4-BE49-F238E27FC236}">
                <a16:creationId xmlns:a16="http://schemas.microsoft.com/office/drawing/2014/main" id="{75D1BFEA-E015-4121-9096-1FCFCB6F2E8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04047" y="973967"/>
            <a:ext cx="3574488" cy="2754020"/>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Afbeelding 7">
            <a:extLst>
              <a:ext uri="{FF2B5EF4-FFF2-40B4-BE49-F238E27FC236}">
                <a16:creationId xmlns:a16="http://schemas.microsoft.com/office/drawing/2014/main" id="{9D1EA3A3-B73A-4F78-8A64-8E8B4C63194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97247" y="4068840"/>
            <a:ext cx="3654961" cy="2789160"/>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kstvak 8">
            <a:extLst>
              <a:ext uri="{FF2B5EF4-FFF2-40B4-BE49-F238E27FC236}">
                <a16:creationId xmlns:a16="http://schemas.microsoft.com/office/drawing/2014/main" id="{55250C56-4BAA-4286-99D7-11E225BC495C}"/>
              </a:ext>
            </a:extLst>
          </p:cNvPr>
          <p:cNvSpPr txBox="1"/>
          <p:nvPr/>
        </p:nvSpPr>
        <p:spPr>
          <a:xfrm>
            <a:off x="6819616" y="3746616"/>
            <a:ext cx="3194016" cy="338554"/>
          </a:xfrm>
          <a:prstGeom prst="rect">
            <a:avLst/>
          </a:prstGeom>
          <a:noFill/>
        </p:spPr>
        <p:txBody>
          <a:bodyPr wrap="none" rtlCol="0">
            <a:spAutoFit/>
          </a:bodyPr>
          <a:lstStyle/>
          <a:p>
            <a:r>
              <a:rPr lang="nl-NL" sz="1600" dirty="0" err="1"/>
              <a:t>Lower</a:t>
            </a:r>
            <a:r>
              <a:rPr lang="nl-NL" sz="1600" dirty="0"/>
              <a:t> </a:t>
            </a:r>
            <a:r>
              <a:rPr lang="nl-NL" sz="1600" dirty="0" err="1"/>
              <a:t>Freq</a:t>
            </a:r>
            <a:r>
              <a:rPr lang="nl-NL" sz="1600" dirty="0"/>
              <a:t> </a:t>
            </a:r>
            <a:r>
              <a:rPr lang="nl-NL" sz="1600" dirty="0">
                <a:sym typeface="Wingdings" panose="05000000000000000000" pitchFamily="2" charset="2"/>
              </a:rPr>
              <a:t> red, high </a:t>
            </a:r>
            <a:r>
              <a:rPr lang="nl-NL" sz="1600" dirty="0" err="1">
                <a:sym typeface="Wingdings" panose="05000000000000000000" pitchFamily="2" charset="2"/>
              </a:rPr>
              <a:t>freq</a:t>
            </a:r>
            <a:r>
              <a:rPr lang="nl-NL" sz="1600" dirty="0">
                <a:sym typeface="Wingdings" panose="05000000000000000000" pitchFamily="2" charset="2"/>
              </a:rPr>
              <a:t>  blue</a:t>
            </a:r>
            <a:endParaRPr lang="nl-NL" sz="1600" dirty="0"/>
          </a:p>
        </p:txBody>
      </p:sp>
      <p:pic>
        <p:nvPicPr>
          <p:cNvPr id="11" name="Afbeelding 10">
            <a:extLst>
              <a:ext uri="{FF2B5EF4-FFF2-40B4-BE49-F238E27FC236}">
                <a16:creationId xmlns:a16="http://schemas.microsoft.com/office/drawing/2014/main" id="{16A91E67-15A1-4087-A056-C2696DA77E6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11250" y="3871519"/>
            <a:ext cx="3913534" cy="2986481"/>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kstvak 11">
            <a:extLst>
              <a:ext uri="{FF2B5EF4-FFF2-40B4-BE49-F238E27FC236}">
                <a16:creationId xmlns:a16="http://schemas.microsoft.com/office/drawing/2014/main" id="{F9B2D5CF-9517-4ED8-B3FD-E813046B35D4}"/>
              </a:ext>
            </a:extLst>
          </p:cNvPr>
          <p:cNvSpPr txBox="1"/>
          <p:nvPr/>
        </p:nvSpPr>
        <p:spPr>
          <a:xfrm>
            <a:off x="9761710" y="2442368"/>
            <a:ext cx="564578" cy="769441"/>
          </a:xfrm>
          <a:prstGeom prst="rect">
            <a:avLst/>
          </a:prstGeom>
          <a:noFill/>
        </p:spPr>
        <p:txBody>
          <a:bodyPr wrap="none" rtlCol="0">
            <a:spAutoFit/>
          </a:bodyPr>
          <a:lstStyle/>
          <a:p>
            <a:r>
              <a:rPr lang="nl-NL" sz="4400" dirty="0">
                <a:solidFill>
                  <a:srgbClr val="FF0000"/>
                </a:solidFill>
              </a:rPr>
              <a:t>Q</a:t>
            </a:r>
          </a:p>
        </p:txBody>
      </p:sp>
      <p:sp>
        <p:nvSpPr>
          <p:cNvPr id="18" name="Tekstvak 17">
            <a:extLst>
              <a:ext uri="{FF2B5EF4-FFF2-40B4-BE49-F238E27FC236}">
                <a16:creationId xmlns:a16="http://schemas.microsoft.com/office/drawing/2014/main" id="{B512E901-2652-41F8-B672-2F8D36F98842}"/>
              </a:ext>
            </a:extLst>
          </p:cNvPr>
          <p:cNvSpPr txBox="1"/>
          <p:nvPr/>
        </p:nvSpPr>
        <p:spPr>
          <a:xfrm>
            <a:off x="9673334" y="5422368"/>
            <a:ext cx="6115574" cy="923330"/>
          </a:xfrm>
          <a:prstGeom prst="rect">
            <a:avLst/>
          </a:prstGeom>
          <a:noFill/>
        </p:spPr>
        <p:txBody>
          <a:bodyPr wrap="square">
            <a:spAutoFit/>
          </a:bodyPr>
          <a:lstStyle/>
          <a:p>
            <a:r>
              <a:rPr lang="nl-NL" sz="5400" dirty="0">
                <a:solidFill>
                  <a:srgbClr val="FF0000"/>
                </a:solidFill>
              </a:rPr>
              <a:t>U</a:t>
            </a:r>
            <a:endParaRPr lang="nl-NL" dirty="0"/>
          </a:p>
        </p:txBody>
      </p:sp>
      <p:sp>
        <p:nvSpPr>
          <p:cNvPr id="19" name="Tekstvak 18">
            <a:extLst>
              <a:ext uri="{FF2B5EF4-FFF2-40B4-BE49-F238E27FC236}">
                <a16:creationId xmlns:a16="http://schemas.microsoft.com/office/drawing/2014/main" id="{4781EB76-9848-4B7D-9D03-865754654A81}"/>
              </a:ext>
            </a:extLst>
          </p:cNvPr>
          <p:cNvSpPr txBox="1"/>
          <p:nvPr/>
        </p:nvSpPr>
        <p:spPr>
          <a:xfrm>
            <a:off x="5590733" y="5499312"/>
            <a:ext cx="505267" cy="769441"/>
          </a:xfrm>
          <a:prstGeom prst="rect">
            <a:avLst/>
          </a:prstGeom>
          <a:noFill/>
        </p:spPr>
        <p:txBody>
          <a:bodyPr wrap="none" rtlCol="0">
            <a:spAutoFit/>
          </a:bodyPr>
          <a:lstStyle/>
          <a:p>
            <a:r>
              <a:rPr lang="nl-NL" sz="4400" dirty="0">
                <a:solidFill>
                  <a:srgbClr val="FF0000"/>
                </a:solidFill>
              </a:rPr>
              <a:t>V</a:t>
            </a:r>
          </a:p>
        </p:txBody>
      </p:sp>
    </p:spTree>
    <p:extLst>
      <p:ext uri="{BB962C8B-B14F-4D97-AF65-F5344CB8AC3E}">
        <p14:creationId xmlns:p14="http://schemas.microsoft.com/office/powerpoint/2010/main" val="8575112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BD582A-6488-4055-871B-FD60014D53C9}"/>
              </a:ext>
            </a:extLst>
          </p:cNvPr>
          <p:cNvSpPr>
            <a:spLocks noGrp="1"/>
          </p:cNvSpPr>
          <p:nvPr>
            <p:ph type="title"/>
          </p:nvPr>
        </p:nvSpPr>
        <p:spPr>
          <a:xfrm>
            <a:off x="838200" y="365125"/>
            <a:ext cx="10515600" cy="608841"/>
          </a:xfrm>
        </p:spPr>
        <p:txBody>
          <a:bodyPr>
            <a:noAutofit/>
          </a:bodyPr>
          <a:lstStyle/>
          <a:p>
            <a:pPr algn="ctr"/>
            <a:r>
              <a:rPr lang="nl-NL" dirty="0" err="1"/>
              <a:t>Selection</a:t>
            </a:r>
            <a:r>
              <a:rPr lang="nl-NL" dirty="0"/>
              <a:t> of </a:t>
            </a:r>
            <a:r>
              <a:rPr lang="nl-NL" dirty="0" err="1"/>
              <a:t>many</a:t>
            </a:r>
            <a:r>
              <a:rPr lang="nl-NL" dirty="0"/>
              <a:t> sources in </a:t>
            </a:r>
            <a:r>
              <a:rPr lang="nl-NL" dirty="0" err="1"/>
              <a:t>Abell</a:t>
            </a:r>
            <a:r>
              <a:rPr lang="nl-NL" dirty="0"/>
              <a:t> 85 (6)</a:t>
            </a:r>
          </a:p>
        </p:txBody>
      </p:sp>
      <p:sp>
        <p:nvSpPr>
          <p:cNvPr id="3" name="Tijdelijke aanduiding voor inhoud 2">
            <a:extLst>
              <a:ext uri="{FF2B5EF4-FFF2-40B4-BE49-F238E27FC236}">
                <a16:creationId xmlns:a16="http://schemas.microsoft.com/office/drawing/2014/main" id="{31EC68FE-D538-4DDE-B460-14680126D349}"/>
              </a:ext>
            </a:extLst>
          </p:cNvPr>
          <p:cNvSpPr>
            <a:spLocks noGrp="1"/>
          </p:cNvSpPr>
          <p:nvPr>
            <p:ph idx="1"/>
          </p:nvPr>
        </p:nvSpPr>
        <p:spPr>
          <a:xfrm>
            <a:off x="67113" y="1333849"/>
            <a:ext cx="4764946" cy="5394122"/>
          </a:xfrm>
        </p:spPr>
        <p:txBody>
          <a:bodyPr>
            <a:normAutofit lnSpcReduction="10000"/>
          </a:bodyPr>
          <a:lstStyle/>
          <a:p>
            <a:r>
              <a:rPr lang="nl-NL" dirty="0" err="1"/>
              <a:t>When</a:t>
            </a:r>
            <a:r>
              <a:rPr lang="nl-NL" dirty="0"/>
              <a:t> </a:t>
            </a:r>
            <a:r>
              <a:rPr lang="nl-NL" dirty="0" err="1"/>
              <a:t>plotting</a:t>
            </a:r>
            <a:r>
              <a:rPr lang="nl-NL" dirty="0"/>
              <a:t> </a:t>
            </a:r>
            <a:r>
              <a:rPr lang="nl-NL" dirty="0" err="1"/>
              <a:t>degree</a:t>
            </a:r>
            <a:r>
              <a:rPr lang="nl-NL" dirty="0"/>
              <a:t> of pol </a:t>
            </a:r>
            <a:r>
              <a:rPr lang="nl-NL" dirty="0" err="1"/>
              <a:t>vs</a:t>
            </a:r>
            <a:r>
              <a:rPr lang="nl-NL" dirty="0"/>
              <a:t> </a:t>
            </a:r>
            <a:r>
              <a:rPr lang="nl-NL" dirty="0" err="1"/>
              <a:t>intensity</a:t>
            </a:r>
            <a:r>
              <a:rPr lang="nl-NL" dirty="0"/>
              <a:t>, we </a:t>
            </a:r>
            <a:r>
              <a:rPr lang="nl-NL" dirty="0" err="1"/>
              <a:t>clearly</a:t>
            </a:r>
            <a:r>
              <a:rPr lang="nl-NL" dirty="0"/>
              <a:t> </a:t>
            </a:r>
            <a:r>
              <a:rPr lang="nl-NL" dirty="0" err="1"/>
              <a:t>see</a:t>
            </a:r>
            <a:r>
              <a:rPr lang="nl-NL" dirty="0"/>
              <a:t> a </a:t>
            </a:r>
            <a:r>
              <a:rPr lang="nl-NL" dirty="0" err="1"/>
              <a:t>distinction</a:t>
            </a:r>
            <a:r>
              <a:rPr lang="nl-NL" dirty="0"/>
              <a:t> </a:t>
            </a:r>
            <a:r>
              <a:rPr lang="nl-NL" dirty="0" err="1"/>
              <a:t>between</a:t>
            </a:r>
            <a:r>
              <a:rPr lang="nl-NL" dirty="0"/>
              <a:t> </a:t>
            </a:r>
            <a:r>
              <a:rPr lang="nl-NL" dirty="0" err="1"/>
              <a:t>noise</a:t>
            </a:r>
            <a:r>
              <a:rPr lang="nl-NL" dirty="0"/>
              <a:t> sources (</a:t>
            </a:r>
            <a:r>
              <a:rPr lang="nl-NL" dirty="0" err="1"/>
              <a:t>upper</a:t>
            </a:r>
            <a:r>
              <a:rPr lang="nl-NL" dirty="0"/>
              <a:t> </a:t>
            </a:r>
            <a:r>
              <a:rPr lang="nl-NL" dirty="0" err="1"/>
              <a:t>left</a:t>
            </a:r>
            <a:r>
              <a:rPr lang="nl-NL" dirty="0"/>
              <a:t>) </a:t>
            </a:r>
            <a:r>
              <a:rPr lang="nl-NL" dirty="0" err="1"/>
              <a:t>and</a:t>
            </a:r>
            <a:r>
              <a:rPr lang="nl-NL" dirty="0"/>
              <a:t> real </a:t>
            </a:r>
            <a:r>
              <a:rPr lang="nl-NL" dirty="0" err="1"/>
              <a:t>polarization</a:t>
            </a:r>
            <a:r>
              <a:rPr lang="nl-NL" dirty="0"/>
              <a:t> sources (</a:t>
            </a:r>
            <a:r>
              <a:rPr lang="nl-NL" dirty="0" err="1"/>
              <a:t>lower</a:t>
            </a:r>
            <a:r>
              <a:rPr lang="nl-NL" dirty="0"/>
              <a:t> right). </a:t>
            </a:r>
            <a:r>
              <a:rPr lang="nl-NL" dirty="0" err="1"/>
              <a:t>This</a:t>
            </a:r>
            <a:r>
              <a:rPr lang="nl-NL" dirty="0"/>
              <a:t> </a:t>
            </a:r>
            <a:r>
              <a:rPr lang="nl-NL" dirty="0" err="1"/>
              <a:t>can</a:t>
            </a:r>
            <a:r>
              <a:rPr lang="nl-NL" dirty="0"/>
              <a:t> </a:t>
            </a:r>
            <a:r>
              <a:rPr lang="nl-NL" dirty="0" err="1"/>
              <a:t>possibly</a:t>
            </a:r>
            <a:r>
              <a:rPr lang="nl-NL" dirty="0"/>
              <a:t> </a:t>
            </a:r>
            <a:r>
              <a:rPr lang="nl-NL" dirty="0" err="1">
                <a:solidFill>
                  <a:srgbClr val="FF0000"/>
                </a:solidFill>
              </a:rPr>
              <a:t>be</a:t>
            </a:r>
            <a:r>
              <a:rPr lang="nl-NL" dirty="0">
                <a:solidFill>
                  <a:srgbClr val="FF0000"/>
                </a:solidFill>
              </a:rPr>
              <a:t> </a:t>
            </a:r>
            <a:r>
              <a:rPr lang="nl-NL" dirty="0" err="1">
                <a:solidFill>
                  <a:srgbClr val="FF0000"/>
                </a:solidFill>
              </a:rPr>
              <a:t>used</a:t>
            </a:r>
            <a:r>
              <a:rPr lang="nl-NL" dirty="0">
                <a:solidFill>
                  <a:srgbClr val="FF0000"/>
                </a:solidFill>
              </a:rPr>
              <a:t> </a:t>
            </a:r>
            <a:r>
              <a:rPr lang="nl-NL" dirty="0" err="1">
                <a:solidFill>
                  <a:srgbClr val="FF0000"/>
                </a:solidFill>
              </a:rPr>
              <a:t>to</a:t>
            </a:r>
            <a:r>
              <a:rPr lang="nl-NL" dirty="0">
                <a:solidFill>
                  <a:srgbClr val="FF0000"/>
                </a:solidFill>
              </a:rPr>
              <a:t> </a:t>
            </a:r>
            <a:r>
              <a:rPr lang="nl-NL" dirty="0" err="1">
                <a:solidFill>
                  <a:srgbClr val="FF0000"/>
                </a:solidFill>
              </a:rPr>
              <a:t>evaluate</a:t>
            </a:r>
            <a:r>
              <a:rPr lang="nl-NL" dirty="0"/>
              <a:t> </a:t>
            </a:r>
            <a:r>
              <a:rPr lang="nl-NL" dirty="0" err="1"/>
              <a:t>how</a:t>
            </a:r>
            <a:r>
              <a:rPr lang="nl-NL" dirty="0"/>
              <a:t> well </a:t>
            </a:r>
            <a:r>
              <a:rPr lang="nl-NL" dirty="0" err="1">
                <a:solidFill>
                  <a:srgbClr val="FF0000"/>
                </a:solidFill>
              </a:rPr>
              <a:t>selection</a:t>
            </a:r>
            <a:r>
              <a:rPr lang="nl-NL" dirty="0"/>
              <a:t> has been </a:t>
            </a:r>
            <a:r>
              <a:rPr lang="nl-NL" dirty="0" err="1"/>
              <a:t>done</a:t>
            </a:r>
            <a:r>
              <a:rPr lang="nl-NL" dirty="0"/>
              <a:t>.</a:t>
            </a:r>
          </a:p>
          <a:p>
            <a:r>
              <a:rPr lang="nl-NL" dirty="0"/>
              <a:t>We here start </a:t>
            </a:r>
            <a:r>
              <a:rPr lang="nl-NL" dirty="0" err="1"/>
              <a:t>to</a:t>
            </a:r>
            <a:r>
              <a:rPr lang="nl-NL" dirty="0"/>
              <a:t> </a:t>
            </a:r>
            <a:r>
              <a:rPr lang="nl-NL" dirty="0" err="1"/>
              <a:t>see</a:t>
            </a:r>
            <a:r>
              <a:rPr lang="nl-NL" dirty="0"/>
              <a:t> </a:t>
            </a:r>
            <a:r>
              <a:rPr lang="nl-NL" dirty="0" err="1"/>
              <a:t>that</a:t>
            </a:r>
            <a:r>
              <a:rPr lang="nl-NL" dirty="0"/>
              <a:t> </a:t>
            </a:r>
            <a:r>
              <a:rPr lang="nl-NL" dirty="0" err="1"/>
              <a:t>for</a:t>
            </a:r>
            <a:r>
              <a:rPr lang="nl-NL" dirty="0"/>
              <a:t> </a:t>
            </a:r>
            <a:r>
              <a:rPr lang="nl-NL" dirty="0" err="1"/>
              <a:t>the</a:t>
            </a:r>
            <a:r>
              <a:rPr lang="nl-NL" dirty="0"/>
              <a:t> real sources, </a:t>
            </a:r>
            <a:r>
              <a:rPr lang="nl-NL" dirty="0" err="1"/>
              <a:t>higher</a:t>
            </a:r>
            <a:r>
              <a:rPr lang="nl-NL" dirty="0"/>
              <a:t> </a:t>
            </a:r>
            <a:r>
              <a:rPr lang="nl-NL" dirty="0" err="1"/>
              <a:t>freqs</a:t>
            </a:r>
            <a:r>
              <a:rPr lang="nl-NL" dirty="0"/>
              <a:t> have </a:t>
            </a:r>
            <a:r>
              <a:rPr lang="nl-NL" dirty="0" err="1"/>
              <a:t>higher</a:t>
            </a:r>
            <a:r>
              <a:rPr lang="nl-NL" dirty="0"/>
              <a:t> </a:t>
            </a:r>
            <a:r>
              <a:rPr lang="nl-NL" dirty="0" err="1"/>
              <a:t>linpols</a:t>
            </a:r>
            <a:r>
              <a:rPr lang="nl-NL" dirty="0"/>
              <a:t> (</a:t>
            </a:r>
            <a:r>
              <a:rPr lang="nl-NL" dirty="0" err="1"/>
              <a:t>due</a:t>
            </a:r>
            <a:r>
              <a:rPr lang="nl-NL" dirty="0"/>
              <a:t> </a:t>
            </a:r>
            <a:r>
              <a:rPr lang="nl-NL" dirty="0" err="1"/>
              <a:t>to</a:t>
            </a:r>
            <a:r>
              <a:rPr lang="nl-NL" dirty="0"/>
              <a:t> </a:t>
            </a:r>
            <a:r>
              <a:rPr lang="nl-NL" dirty="0" err="1"/>
              <a:t>depol</a:t>
            </a:r>
            <a:r>
              <a:rPr lang="nl-NL" dirty="0"/>
              <a:t> or </a:t>
            </a:r>
            <a:r>
              <a:rPr lang="nl-NL" dirty="0" err="1"/>
              <a:t>leakage</a:t>
            </a:r>
            <a:r>
              <a:rPr lang="nl-NL" dirty="0"/>
              <a:t>). </a:t>
            </a:r>
            <a:r>
              <a:rPr lang="nl-NL" dirty="0" err="1"/>
              <a:t>Noise</a:t>
            </a:r>
            <a:r>
              <a:rPr lang="nl-NL" dirty="0"/>
              <a:t> sources </a:t>
            </a:r>
            <a:r>
              <a:rPr lang="nl-NL" dirty="0" err="1"/>
              <a:t>don’t</a:t>
            </a:r>
            <a:r>
              <a:rPr lang="nl-NL" dirty="0"/>
              <a:t> </a:t>
            </a:r>
            <a:r>
              <a:rPr lang="nl-NL" dirty="0" err="1"/>
              <a:t>really</a:t>
            </a:r>
            <a:r>
              <a:rPr lang="nl-NL" dirty="0"/>
              <a:t> show </a:t>
            </a:r>
            <a:r>
              <a:rPr lang="nl-NL" dirty="0" err="1"/>
              <a:t>this</a:t>
            </a:r>
            <a:r>
              <a:rPr lang="nl-NL" dirty="0"/>
              <a:t> </a:t>
            </a:r>
            <a:r>
              <a:rPr lang="nl-NL" dirty="0" err="1"/>
              <a:t>pattern</a:t>
            </a:r>
            <a:r>
              <a:rPr lang="nl-NL" dirty="0"/>
              <a:t>.</a:t>
            </a:r>
          </a:p>
          <a:p>
            <a:endParaRPr lang="nl-NL" dirty="0"/>
          </a:p>
        </p:txBody>
      </p:sp>
      <p:pic>
        <p:nvPicPr>
          <p:cNvPr id="6" name="Afbeelding 5">
            <a:extLst>
              <a:ext uri="{FF2B5EF4-FFF2-40B4-BE49-F238E27FC236}">
                <a16:creationId xmlns:a16="http://schemas.microsoft.com/office/drawing/2014/main" id="{EDF3EBF7-E241-4B43-9623-0F47DDFA869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304104" y="1514431"/>
            <a:ext cx="6476075" cy="4441753"/>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8" name="Rechte verbindingslijn 7">
            <a:extLst>
              <a:ext uri="{FF2B5EF4-FFF2-40B4-BE49-F238E27FC236}">
                <a16:creationId xmlns:a16="http://schemas.microsoft.com/office/drawing/2014/main" id="{73F82219-9EA9-435C-864F-D8A4650591ED}"/>
              </a:ext>
            </a:extLst>
          </p:cNvPr>
          <p:cNvCxnSpPr>
            <a:cxnSpLocks/>
          </p:cNvCxnSpPr>
          <p:nvPr/>
        </p:nvCxnSpPr>
        <p:spPr>
          <a:xfrm flipH="1">
            <a:off x="5952627" y="3942826"/>
            <a:ext cx="5827552"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2926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62105D-6315-4719-8010-3740E8542836}"/>
              </a:ext>
            </a:extLst>
          </p:cNvPr>
          <p:cNvSpPr>
            <a:spLocks noGrp="1"/>
          </p:cNvSpPr>
          <p:nvPr>
            <p:ph type="title"/>
          </p:nvPr>
        </p:nvSpPr>
        <p:spPr>
          <a:xfrm>
            <a:off x="838200" y="365125"/>
            <a:ext cx="10515600" cy="1325563"/>
          </a:xfrm>
        </p:spPr>
        <p:txBody>
          <a:bodyPr anchor="ctr">
            <a:normAutofit/>
          </a:bodyPr>
          <a:lstStyle/>
          <a:p>
            <a:r>
              <a:rPr lang="nl-NL" dirty="0"/>
              <a:t>Step 3: </a:t>
            </a:r>
            <a:r>
              <a:rPr lang="nl-NL" dirty="0" err="1"/>
              <a:t>Downloading</a:t>
            </a:r>
            <a:r>
              <a:rPr lang="nl-NL" dirty="0"/>
              <a:t> </a:t>
            </a:r>
            <a:r>
              <a:rPr lang="nl-NL" dirty="0" err="1"/>
              <a:t>and</a:t>
            </a:r>
            <a:r>
              <a:rPr lang="nl-NL" dirty="0"/>
              <a:t> </a:t>
            </a:r>
            <a:r>
              <a:rPr lang="nl-NL" dirty="0" err="1"/>
              <a:t>inspecting</a:t>
            </a:r>
            <a:r>
              <a:rPr lang="nl-NL" dirty="0"/>
              <a:t> data (1)</a:t>
            </a:r>
          </a:p>
        </p:txBody>
      </p:sp>
      <p:sp>
        <p:nvSpPr>
          <p:cNvPr id="6" name="Rectangle 5">
            <a:extLst>
              <a:ext uri="{FF2B5EF4-FFF2-40B4-BE49-F238E27FC236}">
                <a16:creationId xmlns:a16="http://schemas.microsoft.com/office/drawing/2014/main" id="{E8CE95E3-BB3B-44C7-8DB8-187841210DDC}"/>
              </a:ext>
            </a:extLst>
          </p:cNvPr>
          <p:cNvSpPr>
            <a:spLocks noChangeArrowheads="1"/>
          </p:cNvSpPr>
          <p:nvPr/>
        </p:nvSpPr>
        <p:spPr bwMode="auto">
          <a:xfrm>
            <a:off x="838200" y="1475245"/>
            <a:ext cx="10675764" cy="2416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nl-NL"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 quickly saw that the 15arcsec version has lower angular resolution </a:t>
            </a:r>
            <a:r>
              <a:rPr kumimoji="0" lang="en-US" altLang="nl-NL"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kumimoji="0" lang="en-US" altLang="nl-NL"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probably a convoluted version of the </a:t>
            </a:r>
            <a:r>
              <a:rPr kumimoji="0" lang="en-US" altLang="nl-NL" sz="28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Farcsec</a:t>
            </a:r>
            <a:r>
              <a:rPr kumimoji="0" lang="en-US" altLang="nl-NL"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version</a:t>
            </a:r>
            <a:endParaRPr kumimoji="0" lang="nl-NL" altLang="nl-NL" sz="1600" b="0" i="0" u="none" strike="noStrike" cap="none" normalizeH="0" baseline="0" dirty="0">
              <a:ln>
                <a:noFill/>
              </a:ln>
              <a:solidFill>
                <a:schemeClr val="tx1"/>
              </a:solidFill>
              <a:effectLst/>
              <a:sym typeface="Wingdings" panose="05000000000000000000" pitchFamily="2" charset="2"/>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nl-NL"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Many sources &gt;500 are visible in the I channel</a:t>
            </a:r>
            <a:endParaRPr kumimoji="0" lang="nl-NL" altLang="nl-NL" sz="1600" b="0" i="0" u="none" strike="noStrike" cap="none" normalizeH="0" baseline="0" dirty="0">
              <a:ln>
                <a:noFill/>
              </a:ln>
              <a:solidFill>
                <a:schemeClr val="tx1"/>
              </a:solidFill>
              <a:effectLst/>
              <a:sym typeface="Wingdings" panose="05000000000000000000" pitchFamily="2" charset="2"/>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nl-NL"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Less sources ~30 are visible on the Q channel, not bad!</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nl-NL" sz="2800" dirty="0">
                <a:latin typeface="Calibri" panose="020F0502020204030204" pitchFamily="34" charset="0"/>
                <a:cs typeface="Times New Roman" panose="02020603050405020304" pitchFamily="18" charset="0"/>
                <a:sym typeface="Wingdings" panose="05000000000000000000" pitchFamily="2" charset="2"/>
              </a:rPr>
              <a:t>There are negative values in the I channel, around artifacts</a:t>
            </a:r>
            <a:endParaRPr kumimoji="0" lang="nl-NL" altLang="nl-NL" sz="1600" b="0" i="0" u="none" strike="noStrike" cap="none" normalizeH="0" baseline="0" dirty="0">
              <a:ln>
                <a:noFill/>
              </a:ln>
              <a:solidFill>
                <a:schemeClr val="tx1"/>
              </a:solidFill>
              <a:effectLst/>
              <a:sym typeface="Wingdings" panose="05000000000000000000" pitchFamily="2" charset="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nl-NL" altLang="nl-NL"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endParaRPr>
          </a:p>
        </p:txBody>
      </p:sp>
    </p:spTree>
    <p:extLst>
      <p:ext uri="{BB962C8B-B14F-4D97-AF65-F5344CB8AC3E}">
        <p14:creationId xmlns:p14="http://schemas.microsoft.com/office/powerpoint/2010/main" val="9752323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BD582A-6488-4055-871B-FD60014D53C9}"/>
              </a:ext>
            </a:extLst>
          </p:cNvPr>
          <p:cNvSpPr>
            <a:spLocks noGrp="1"/>
          </p:cNvSpPr>
          <p:nvPr>
            <p:ph type="title"/>
          </p:nvPr>
        </p:nvSpPr>
        <p:spPr>
          <a:xfrm>
            <a:off x="838200" y="365125"/>
            <a:ext cx="10515600" cy="608841"/>
          </a:xfrm>
        </p:spPr>
        <p:txBody>
          <a:bodyPr>
            <a:noAutofit/>
          </a:bodyPr>
          <a:lstStyle/>
          <a:p>
            <a:pPr algn="ctr"/>
            <a:r>
              <a:rPr lang="nl-NL" dirty="0" err="1"/>
              <a:t>Selection</a:t>
            </a:r>
            <a:r>
              <a:rPr lang="nl-NL" dirty="0"/>
              <a:t> of </a:t>
            </a:r>
            <a:r>
              <a:rPr lang="nl-NL" dirty="0" err="1"/>
              <a:t>many</a:t>
            </a:r>
            <a:r>
              <a:rPr lang="nl-NL" dirty="0"/>
              <a:t> sources in </a:t>
            </a:r>
            <a:r>
              <a:rPr lang="nl-NL" dirty="0" err="1"/>
              <a:t>Abell</a:t>
            </a:r>
            <a:r>
              <a:rPr lang="nl-NL" dirty="0"/>
              <a:t> 85 (7)</a:t>
            </a:r>
          </a:p>
        </p:txBody>
      </p:sp>
      <p:sp>
        <p:nvSpPr>
          <p:cNvPr id="3" name="Tijdelijke aanduiding voor inhoud 2">
            <a:extLst>
              <a:ext uri="{FF2B5EF4-FFF2-40B4-BE49-F238E27FC236}">
                <a16:creationId xmlns:a16="http://schemas.microsoft.com/office/drawing/2014/main" id="{31EC68FE-D538-4DDE-B460-14680126D349}"/>
              </a:ext>
            </a:extLst>
          </p:cNvPr>
          <p:cNvSpPr>
            <a:spLocks noGrp="1"/>
          </p:cNvSpPr>
          <p:nvPr>
            <p:ph idx="1"/>
          </p:nvPr>
        </p:nvSpPr>
        <p:spPr>
          <a:xfrm>
            <a:off x="67113" y="1333848"/>
            <a:ext cx="4672667" cy="4882393"/>
          </a:xfrm>
        </p:spPr>
        <p:txBody>
          <a:bodyPr>
            <a:normAutofit fontScale="92500"/>
          </a:bodyPr>
          <a:lstStyle/>
          <a:p>
            <a:r>
              <a:rPr lang="nl-NL" dirty="0" err="1"/>
              <a:t>What</a:t>
            </a:r>
            <a:r>
              <a:rPr lang="nl-NL" dirty="0"/>
              <a:t> </a:t>
            </a:r>
            <a:r>
              <a:rPr lang="nl-NL" dirty="0" err="1"/>
              <a:t>about</a:t>
            </a:r>
            <a:r>
              <a:rPr lang="nl-NL" dirty="0"/>
              <a:t> </a:t>
            </a:r>
            <a:r>
              <a:rPr lang="nl-NL" dirty="0" err="1"/>
              <a:t>radial</a:t>
            </a:r>
            <a:r>
              <a:rPr lang="nl-NL" dirty="0"/>
              <a:t> </a:t>
            </a:r>
            <a:r>
              <a:rPr lang="nl-NL" dirty="0" err="1"/>
              <a:t>dependence</a:t>
            </a:r>
            <a:r>
              <a:rPr lang="nl-NL" dirty="0"/>
              <a:t> (</a:t>
            </a:r>
            <a:r>
              <a:rPr lang="nl-NL" dirty="0" err="1"/>
              <a:t>distance</a:t>
            </a:r>
            <a:r>
              <a:rPr lang="nl-NL" dirty="0"/>
              <a:t> </a:t>
            </a:r>
            <a:r>
              <a:rPr lang="nl-NL" dirty="0" err="1"/>
              <a:t>to</a:t>
            </a:r>
            <a:r>
              <a:rPr lang="nl-NL" dirty="0"/>
              <a:t> </a:t>
            </a:r>
            <a:r>
              <a:rPr lang="nl-NL" dirty="0" err="1"/>
              <a:t>pointing</a:t>
            </a:r>
            <a:r>
              <a:rPr lang="nl-NL" dirty="0"/>
              <a:t> center)?</a:t>
            </a:r>
          </a:p>
          <a:p>
            <a:r>
              <a:rPr lang="nl-NL" dirty="0"/>
              <a:t>Lets first look at </a:t>
            </a:r>
            <a:r>
              <a:rPr lang="nl-NL" dirty="0" err="1"/>
              <a:t>degree</a:t>
            </a:r>
            <a:r>
              <a:rPr lang="nl-NL" dirty="0"/>
              <a:t> of </a:t>
            </a:r>
            <a:r>
              <a:rPr lang="nl-NL" dirty="0" err="1"/>
              <a:t>polarization</a:t>
            </a:r>
            <a:r>
              <a:rPr lang="nl-NL" dirty="0"/>
              <a:t>.</a:t>
            </a:r>
          </a:p>
          <a:p>
            <a:r>
              <a:rPr lang="nl-NL" dirty="0"/>
              <a:t>We </a:t>
            </a:r>
            <a:r>
              <a:rPr lang="nl-NL" dirty="0" err="1"/>
              <a:t>see</a:t>
            </a:r>
            <a:r>
              <a:rPr lang="nl-NL" dirty="0"/>
              <a:t> </a:t>
            </a:r>
            <a:r>
              <a:rPr lang="nl-NL" dirty="0" err="1"/>
              <a:t>again</a:t>
            </a:r>
            <a:r>
              <a:rPr lang="nl-NL" dirty="0"/>
              <a:t> </a:t>
            </a:r>
            <a:r>
              <a:rPr lang="nl-NL" dirty="0" err="1"/>
              <a:t>two</a:t>
            </a:r>
            <a:r>
              <a:rPr lang="nl-NL" dirty="0"/>
              <a:t> </a:t>
            </a:r>
            <a:r>
              <a:rPr lang="nl-NL" dirty="0" err="1"/>
              <a:t>groups</a:t>
            </a:r>
            <a:r>
              <a:rPr lang="nl-NL" dirty="0"/>
              <a:t>, </a:t>
            </a:r>
            <a:r>
              <a:rPr lang="nl-NL" dirty="0" err="1"/>
              <a:t>noise</a:t>
            </a:r>
            <a:r>
              <a:rPr lang="nl-NL" dirty="0"/>
              <a:t> sources </a:t>
            </a:r>
            <a:r>
              <a:rPr lang="nl-NL" dirty="0" err="1"/>
              <a:t>and</a:t>
            </a:r>
            <a:r>
              <a:rPr lang="nl-NL" dirty="0"/>
              <a:t> real sources</a:t>
            </a:r>
          </a:p>
          <a:p>
            <a:r>
              <a:rPr lang="nl-NL" dirty="0" err="1"/>
              <a:t>From</a:t>
            </a:r>
            <a:r>
              <a:rPr lang="nl-NL" dirty="0"/>
              <a:t> </a:t>
            </a:r>
            <a:r>
              <a:rPr lang="nl-NL" dirty="0" err="1"/>
              <a:t>colours</a:t>
            </a:r>
            <a:r>
              <a:rPr lang="nl-NL" dirty="0"/>
              <a:t> we </a:t>
            </a:r>
            <a:r>
              <a:rPr lang="nl-NL" dirty="0" err="1"/>
              <a:t>see</a:t>
            </a:r>
            <a:r>
              <a:rPr lang="nl-NL" dirty="0"/>
              <a:t> </a:t>
            </a:r>
            <a:r>
              <a:rPr lang="nl-NL" dirty="0" err="1"/>
              <a:t>frequency</a:t>
            </a:r>
            <a:r>
              <a:rPr lang="nl-NL" dirty="0"/>
              <a:t> </a:t>
            </a:r>
            <a:r>
              <a:rPr lang="nl-NL" dirty="0" err="1"/>
              <a:t>dependence</a:t>
            </a:r>
            <a:r>
              <a:rPr lang="nl-NL" dirty="0"/>
              <a:t> at </a:t>
            </a:r>
            <a:r>
              <a:rPr lang="nl-NL" dirty="0" err="1"/>
              <a:t>all</a:t>
            </a:r>
            <a:r>
              <a:rPr lang="nl-NL" dirty="0"/>
              <a:t> radii </a:t>
            </a:r>
            <a:r>
              <a:rPr lang="nl-NL" dirty="0" err="1"/>
              <a:t>equally</a:t>
            </a:r>
            <a:r>
              <a:rPr lang="nl-NL" dirty="0"/>
              <a:t> strong, </a:t>
            </a:r>
            <a:r>
              <a:rPr lang="nl-NL" dirty="0" err="1"/>
              <a:t>both</a:t>
            </a:r>
            <a:r>
              <a:rPr lang="nl-NL" dirty="0"/>
              <a:t> close </a:t>
            </a:r>
            <a:r>
              <a:rPr lang="nl-NL" dirty="0" err="1"/>
              <a:t>and</a:t>
            </a:r>
            <a:r>
              <a:rPr lang="nl-NL" dirty="0"/>
              <a:t> far </a:t>
            </a:r>
            <a:r>
              <a:rPr lang="nl-NL" dirty="0" err="1"/>
              <a:t>away</a:t>
            </a:r>
            <a:r>
              <a:rPr lang="nl-NL" dirty="0"/>
              <a:t> </a:t>
            </a:r>
            <a:r>
              <a:rPr lang="nl-NL" dirty="0">
                <a:sym typeface="Wingdings" panose="05000000000000000000" pitchFamily="2" charset="2"/>
              </a:rPr>
              <a:t> </a:t>
            </a:r>
            <a:r>
              <a:rPr lang="nl-NL" dirty="0" err="1">
                <a:sym typeface="Wingdings" panose="05000000000000000000" pitchFamily="2" charset="2"/>
              </a:rPr>
              <a:t>suggests</a:t>
            </a:r>
            <a:r>
              <a:rPr lang="nl-NL" dirty="0">
                <a:sym typeface="Wingdings" panose="05000000000000000000" pitchFamily="2" charset="2"/>
              </a:rPr>
              <a:t> </a:t>
            </a:r>
            <a:r>
              <a:rPr lang="nl-NL" dirty="0" err="1">
                <a:sym typeface="Wingdings" panose="05000000000000000000" pitchFamily="2" charset="2"/>
              </a:rPr>
              <a:t>this</a:t>
            </a:r>
            <a:r>
              <a:rPr lang="nl-NL" dirty="0">
                <a:sym typeface="Wingdings" panose="05000000000000000000" pitchFamily="2" charset="2"/>
              </a:rPr>
              <a:t> is </a:t>
            </a:r>
            <a:r>
              <a:rPr lang="nl-NL" dirty="0" err="1">
                <a:sym typeface="Wingdings" panose="05000000000000000000" pitchFamily="2" charset="2"/>
              </a:rPr>
              <a:t>depol</a:t>
            </a:r>
            <a:r>
              <a:rPr lang="nl-NL" dirty="0">
                <a:sym typeface="Wingdings" panose="05000000000000000000" pitchFamily="2" charset="2"/>
              </a:rPr>
              <a:t> </a:t>
            </a:r>
            <a:r>
              <a:rPr lang="nl-NL" dirty="0" err="1">
                <a:sym typeface="Wingdings" panose="05000000000000000000" pitchFamily="2" charset="2"/>
              </a:rPr>
              <a:t>because</a:t>
            </a:r>
            <a:r>
              <a:rPr lang="nl-NL" dirty="0">
                <a:sym typeface="Wingdings" panose="05000000000000000000" pitchFamily="2" charset="2"/>
              </a:rPr>
              <a:t> </a:t>
            </a:r>
            <a:r>
              <a:rPr lang="nl-NL" dirty="0" err="1">
                <a:sym typeface="Wingdings" panose="05000000000000000000" pitchFamily="2" charset="2"/>
              </a:rPr>
              <a:t>leakage</a:t>
            </a:r>
            <a:r>
              <a:rPr lang="nl-NL" dirty="0">
                <a:sym typeface="Wingdings" panose="05000000000000000000" pitchFamily="2" charset="2"/>
              </a:rPr>
              <a:t> </a:t>
            </a:r>
            <a:r>
              <a:rPr lang="nl-NL" dirty="0" err="1">
                <a:sym typeface="Wingdings" panose="05000000000000000000" pitchFamily="2" charset="2"/>
              </a:rPr>
              <a:t>should</a:t>
            </a:r>
            <a:r>
              <a:rPr lang="nl-NL" dirty="0">
                <a:sym typeface="Wingdings" panose="05000000000000000000" pitchFamily="2" charset="2"/>
              </a:rPr>
              <a:t> </a:t>
            </a:r>
            <a:r>
              <a:rPr lang="nl-NL" dirty="0" err="1">
                <a:sym typeface="Wingdings" panose="05000000000000000000" pitchFamily="2" charset="2"/>
              </a:rPr>
              <a:t>be</a:t>
            </a:r>
            <a:r>
              <a:rPr lang="nl-NL" dirty="0">
                <a:sym typeface="Wingdings" panose="05000000000000000000" pitchFamily="2" charset="2"/>
              </a:rPr>
              <a:t> </a:t>
            </a:r>
            <a:r>
              <a:rPr lang="nl-NL" dirty="0" err="1">
                <a:sym typeface="Wingdings" panose="05000000000000000000" pitchFamily="2" charset="2"/>
              </a:rPr>
              <a:t>stronger</a:t>
            </a:r>
            <a:r>
              <a:rPr lang="nl-NL" dirty="0">
                <a:sym typeface="Wingdings" panose="05000000000000000000" pitchFamily="2" charset="2"/>
              </a:rPr>
              <a:t> at far radii</a:t>
            </a:r>
            <a:endParaRPr lang="nl-NL" dirty="0"/>
          </a:p>
          <a:p>
            <a:endParaRPr lang="nl-NL" dirty="0"/>
          </a:p>
        </p:txBody>
      </p:sp>
      <p:pic>
        <p:nvPicPr>
          <p:cNvPr id="5" name="Afbeelding 4">
            <a:extLst>
              <a:ext uri="{FF2B5EF4-FFF2-40B4-BE49-F238E27FC236}">
                <a16:creationId xmlns:a16="http://schemas.microsoft.com/office/drawing/2014/main" id="{61525BB0-6FEC-45A2-9116-740D5837196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78612" y="1397989"/>
            <a:ext cx="7175936" cy="4882393"/>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441927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BD582A-6488-4055-871B-FD60014D53C9}"/>
              </a:ext>
            </a:extLst>
          </p:cNvPr>
          <p:cNvSpPr>
            <a:spLocks noGrp="1"/>
          </p:cNvSpPr>
          <p:nvPr>
            <p:ph type="title"/>
          </p:nvPr>
        </p:nvSpPr>
        <p:spPr>
          <a:xfrm>
            <a:off x="838200" y="365125"/>
            <a:ext cx="10515600" cy="608841"/>
          </a:xfrm>
        </p:spPr>
        <p:txBody>
          <a:bodyPr>
            <a:noAutofit/>
          </a:bodyPr>
          <a:lstStyle/>
          <a:p>
            <a:pPr algn="ctr"/>
            <a:r>
              <a:rPr lang="nl-NL" dirty="0" err="1"/>
              <a:t>Selection</a:t>
            </a:r>
            <a:r>
              <a:rPr lang="nl-NL" dirty="0"/>
              <a:t> of </a:t>
            </a:r>
            <a:r>
              <a:rPr lang="nl-NL" dirty="0" err="1"/>
              <a:t>many</a:t>
            </a:r>
            <a:r>
              <a:rPr lang="nl-NL" dirty="0"/>
              <a:t> sources in </a:t>
            </a:r>
            <a:r>
              <a:rPr lang="nl-NL" dirty="0" err="1"/>
              <a:t>Abell</a:t>
            </a:r>
            <a:r>
              <a:rPr lang="nl-NL" dirty="0"/>
              <a:t> 85 (8)</a:t>
            </a:r>
          </a:p>
        </p:txBody>
      </p:sp>
      <p:sp>
        <p:nvSpPr>
          <p:cNvPr id="3" name="Tijdelijke aanduiding voor inhoud 2">
            <a:extLst>
              <a:ext uri="{FF2B5EF4-FFF2-40B4-BE49-F238E27FC236}">
                <a16:creationId xmlns:a16="http://schemas.microsoft.com/office/drawing/2014/main" id="{31EC68FE-D538-4DDE-B460-14680126D349}"/>
              </a:ext>
            </a:extLst>
          </p:cNvPr>
          <p:cNvSpPr>
            <a:spLocks noGrp="1"/>
          </p:cNvSpPr>
          <p:nvPr>
            <p:ph idx="1"/>
          </p:nvPr>
        </p:nvSpPr>
        <p:spPr>
          <a:xfrm>
            <a:off x="67113" y="1333848"/>
            <a:ext cx="4672667" cy="4882393"/>
          </a:xfrm>
        </p:spPr>
        <p:txBody>
          <a:bodyPr>
            <a:normAutofit/>
          </a:bodyPr>
          <a:lstStyle/>
          <a:p>
            <a:r>
              <a:rPr lang="nl-NL" dirty="0" err="1"/>
              <a:t>To</a:t>
            </a:r>
            <a:r>
              <a:rPr lang="nl-NL" dirty="0"/>
              <a:t> make </a:t>
            </a:r>
            <a:r>
              <a:rPr lang="nl-NL" dirty="0" err="1"/>
              <a:t>this</a:t>
            </a:r>
            <a:r>
              <a:rPr lang="nl-NL" dirty="0"/>
              <a:t> more </a:t>
            </a:r>
            <a:r>
              <a:rPr lang="nl-NL" dirty="0" err="1"/>
              <a:t>quantitative</a:t>
            </a:r>
            <a:r>
              <a:rPr lang="nl-NL" dirty="0"/>
              <a:t>, we plot </a:t>
            </a:r>
            <a:r>
              <a:rPr lang="nl-NL" dirty="0" err="1"/>
              <a:t>the</a:t>
            </a:r>
            <a:r>
              <a:rPr lang="nl-NL" dirty="0"/>
              <a:t> </a:t>
            </a:r>
            <a:r>
              <a:rPr lang="nl-NL" dirty="0" err="1"/>
              <a:t>slope</a:t>
            </a:r>
            <a:r>
              <a:rPr lang="nl-NL" dirty="0"/>
              <a:t> of a fit on </a:t>
            </a:r>
            <a:r>
              <a:rPr lang="nl-NL" dirty="0" err="1"/>
              <a:t>linpol</a:t>
            </a:r>
            <a:r>
              <a:rPr lang="nl-NL" dirty="0"/>
              <a:t> </a:t>
            </a:r>
            <a:r>
              <a:rPr lang="nl-NL" dirty="0" err="1"/>
              <a:t>frequency</a:t>
            </a:r>
            <a:r>
              <a:rPr lang="nl-NL" dirty="0"/>
              <a:t> </a:t>
            </a:r>
            <a:r>
              <a:rPr lang="nl-NL" dirty="0" err="1"/>
              <a:t>dependence</a:t>
            </a:r>
            <a:r>
              <a:rPr lang="nl-NL" dirty="0"/>
              <a:t> </a:t>
            </a:r>
            <a:r>
              <a:rPr lang="nl-NL" dirty="0" err="1"/>
              <a:t>vs</a:t>
            </a:r>
            <a:r>
              <a:rPr lang="nl-NL" dirty="0"/>
              <a:t> </a:t>
            </a:r>
            <a:r>
              <a:rPr lang="nl-NL" dirty="0" err="1"/>
              <a:t>distance</a:t>
            </a:r>
            <a:r>
              <a:rPr lang="nl-NL" dirty="0"/>
              <a:t> </a:t>
            </a:r>
            <a:r>
              <a:rPr lang="nl-NL" dirty="0" err="1"/>
              <a:t>from</a:t>
            </a:r>
            <a:r>
              <a:rPr lang="nl-NL" dirty="0"/>
              <a:t> </a:t>
            </a:r>
            <a:r>
              <a:rPr lang="nl-NL" dirty="0" err="1"/>
              <a:t>pointing</a:t>
            </a:r>
            <a:r>
              <a:rPr lang="nl-NL" dirty="0"/>
              <a:t> center. </a:t>
            </a:r>
            <a:r>
              <a:rPr lang="nl-NL" dirty="0" err="1"/>
              <a:t>If</a:t>
            </a:r>
            <a:r>
              <a:rPr lang="nl-NL" dirty="0"/>
              <a:t> </a:t>
            </a:r>
            <a:r>
              <a:rPr lang="nl-NL" dirty="0" err="1"/>
              <a:t>leakage</a:t>
            </a:r>
            <a:r>
              <a:rPr lang="nl-NL" dirty="0"/>
              <a:t> effect </a:t>
            </a:r>
            <a:r>
              <a:rPr lang="nl-NL" dirty="0">
                <a:sym typeface="Wingdings" panose="05000000000000000000" pitchFamily="2" charset="2"/>
              </a:rPr>
              <a:t> </a:t>
            </a:r>
            <a:r>
              <a:rPr lang="nl-NL" dirty="0" err="1">
                <a:sym typeface="Wingdings" panose="05000000000000000000" pitchFamily="2" charset="2"/>
              </a:rPr>
              <a:t>should</a:t>
            </a:r>
            <a:r>
              <a:rPr lang="nl-NL" dirty="0">
                <a:sym typeface="Wingdings" panose="05000000000000000000" pitchFamily="2" charset="2"/>
              </a:rPr>
              <a:t> </a:t>
            </a:r>
            <a:r>
              <a:rPr lang="nl-NL" dirty="0" err="1">
                <a:sym typeface="Wingdings" panose="05000000000000000000" pitchFamily="2" charset="2"/>
              </a:rPr>
              <a:t>see</a:t>
            </a:r>
            <a:r>
              <a:rPr lang="nl-NL" dirty="0">
                <a:sym typeface="Wingdings" panose="05000000000000000000" pitchFamily="2" charset="2"/>
              </a:rPr>
              <a:t> </a:t>
            </a:r>
            <a:r>
              <a:rPr lang="nl-NL" dirty="0" err="1">
                <a:sym typeface="Wingdings" panose="05000000000000000000" pitchFamily="2" charset="2"/>
              </a:rPr>
              <a:t>obvious</a:t>
            </a:r>
            <a:r>
              <a:rPr lang="nl-NL" dirty="0">
                <a:sym typeface="Wingdings" panose="05000000000000000000" pitchFamily="2" charset="2"/>
              </a:rPr>
              <a:t> effect of </a:t>
            </a:r>
            <a:r>
              <a:rPr lang="nl-NL" dirty="0" err="1">
                <a:sym typeface="Wingdings" panose="05000000000000000000" pitchFamily="2" charset="2"/>
              </a:rPr>
              <a:t>increase</a:t>
            </a:r>
            <a:r>
              <a:rPr lang="nl-NL" dirty="0">
                <a:sym typeface="Wingdings" panose="05000000000000000000" pitchFamily="2" charset="2"/>
              </a:rPr>
              <a:t> of </a:t>
            </a:r>
            <a:r>
              <a:rPr lang="nl-NL" dirty="0" err="1">
                <a:sym typeface="Wingdings" panose="05000000000000000000" pitchFamily="2" charset="2"/>
              </a:rPr>
              <a:t>this</a:t>
            </a:r>
            <a:r>
              <a:rPr lang="nl-NL" dirty="0">
                <a:sym typeface="Wingdings" panose="05000000000000000000" pitchFamily="2" charset="2"/>
              </a:rPr>
              <a:t> </a:t>
            </a:r>
            <a:r>
              <a:rPr lang="nl-NL" dirty="0" err="1">
                <a:sym typeface="Wingdings" panose="05000000000000000000" pitchFamily="2" charset="2"/>
              </a:rPr>
              <a:t>slope</a:t>
            </a:r>
            <a:r>
              <a:rPr lang="nl-NL" dirty="0">
                <a:sym typeface="Wingdings" panose="05000000000000000000" pitchFamily="2" charset="2"/>
              </a:rPr>
              <a:t> </a:t>
            </a:r>
            <a:r>
              <a:rPr lang="nl-NL" dirty="0" err="1">
                <a:sym typeface="Wingdings" panose="05000000000000000000" pitchFamily="2" charset="2"/>
              </a:rPr>
              <a:t>towards</a:t>
            </a:r>
            <a:r>
              <a:rPr lang="nl-NL" dirty="0">
                <a:sym typeface="Wingdings" panose="05000000000000000000" pitchFamily="2" charset="2"/>
              </a:rPr>
              <a:t> </a:t>
            </a:r>
            <a:r>
              <a:rPr lang="nl-NL" dirty="0" err="1">
                <a:sym typeface="Wingdings" panose="05000000000000000000" pitchFamily="2" charset="2"/>
              </a:rPr>
              <a:t>edge</a:t>
            </a:r>
            <a:r>
              <a:rPr lang="nl-NL" dirty="0">
                <a:sym typeface="Wingdings" panose="05000000000000000000" pitchFamily="2" charset="2"/>
              </a:rPr>
              <a:t> of image</a:t>
            </a:r>
            <a:endParaRPr lang="nl-NL" dirty="0"/>
          </a:p>
          <a:p>
            <a:endParaRPr lang="nl-NL" dirty="0"/>
          </a:p>
        </p:txBody>
      </p:sp>
      <p:pic>
        <p:nvPicPr>
          <p:cNvPr id="6" name="Afbeelding 5">
            <a:extLst>
              <a:ext uri="{FF2B5EF4-FFF2-40B4-BE49-F238E27FC236}">
                <a16:creationId xmlns:a16="http://schemas.microsoft.com/office/drawing/2014/main" id="{13F775AB-269E-44B9-94FA-C23C59CDE959}"/>
              </a:ext>
            </a:extLst>
          </p:cNvPr>
          <p:cNvPicPr>
            <a:picLocks noChangeAspect="1"/>
          </p:cNvPicPr>
          <p:nvPr/>
        </p:nvPicPr>
        <p:blipFill>
          <a:blip r:embed="rId2"/>
          <a:stretch>
            <a:fillRect/>
          </a:stretch>
        </p:blipFill>
        <p:spPr>
          <a:xfrm>
            <a:off x="4991114" y="1446077"/>
            <a:ext cx="7133773" cy="4657934"/>
          </a:xfrm>
          <a:prstGeom prst="rect">
            <a:avLst/>
          </a:prstGeom>
          <a:solidFill>
            <a:srgbClr val="FFFFFF">
              <a:shade val="85000"/>
            </a:srgbClr>
          </a:solidFill>
          <a:ln w="3175"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812252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BD582A-6488-4055-871B-FD60014D53C9}"/>
              </a:ext>
            </a:extLst>
          </p:cNvPr>
          <p:cNvSpPr>
            <a:spLocks noGrp="1"/>
          </p:cNvSpPr>
          <p:nvPr>
            <p:ph type="title"/>
          </p:nvPr>
        </p:nvSpPr>
        <p:spPr>
          <a:xfrm>
            <a:off x="838200" y="365125"/>
            <a:ext cx="10515600" cy="608841"/>
          </a:xfrm>
        </p:spPr>
        <p:txBody>
          <a:bodyPr>
            <a:noAutofit/>
          </a:bodyPr>
          <a:lstStyle/>
          <a:p>
            <a:pPr algn="ctr"/>
            <a:r>
              <a:rPr lang="nl-NL" dirty="0" err="1"/>
              <a:t>Selection</a:t>
            </a:r>
            <a:r>
              <a:rPr lang="nl-NL" dirty="0"/>
              <a:t> of </a:t>
            </a:r>
            <a:r>
              <a:rPr lang="nl-NL" dirty="0" err="1"/>
              <a:t>many</a:t>
            </a:r>
            <a:r>
              <a:rPr lang="nl-NL" dirty="0"/>
              <a:t> sources in </a:t>
            </a:r>
            <a:r>
              <a:rPr lang="nl-NL" dirty="0" err="1"/>
              <a:t>Abell</a:t>
            </a:r>
            <a:r>
              <a:rPr lang="nl-NL" dirty="0"/>
              <a:t> 85 (9)</a:t>
            </a:r>
          </a:p>
        </p:txBody>
      </p:sp>
      <p:sp>
        <p:nvSpPr>
          <p:cNvPr id="3" name="Tijdelijke aanduiding voor inhoud 2">
            <a:extLst>
              <a:ext uri="{FF2B5EF4-FFF2-40B4-BE49-F238E27FC236}">
                <a16:creationId xmlns:a16="http://schemas.microsoft.com/office/drawing/2014/main" id="{31EC68FE-D538-4DDE-B460-14680126D349}"/>
              </a:ext>
            </a:extLst>
          </p:cNvPr>
          <p:cNvSpPr>
            <a:spLocks noGrp="1"/>
          </p:cNvSpPr>
          <p:nvPr>
            <p:ph idx="1"/>
          </p:nvPr>
        </p:nvSpPr>
        <p:spPr>
          <a:xfrm>
            <a:off x="67113" y="1333848"/>
            <a:ext cx="4672667" cy="4882393"/>
          </a:xfrm>
        </p:spPr>
        <p:txBody>
          <a:bodyPr>
            <a:normAutofit/>
          </a:bodyPr>
          <a:lstStyle/>
          <a:p>
            <a:r>
              <a:rPr lang="nl-NL" dirty="0" err="1"/>
              <a:t>If</a:t>
            </a:r>
            <a:r>
              <a:rPr lang="nl-NL" dirty="0"/>
              <a:t> we look at </a:t>
            </a:r>
            <a:r>
              <a:rPr lang="nl-NL" dirty="0" err="1"/>
              <a:t>the</a:t>
            </a:r>
            <a:r>
              <a:rPr lang="nl-NL" dirty="0"/>
              <a:t> Q </a:t>
            </a:r>
            <a:r>
              <a:rPr lang="nl-NL" dirty="0" err="1"/>
              <a:t>and</a:t>
            </a:r>
            <a:r>
              <a:rPr lang="nl-NL" dirty="0"/>
              <a:t> U </a:t>
            </a:r>
            <a:r>
              <a:rPr lang="nl-NL" dirty="0" err="1"/>
              <a:t>vs</a:t>
            </a:r>
            <a:r>
              <a:rPr lang="nl-NL" dirty="0"/>
              <a:t> </a:t>
            </a:r>
            <a:r>
              <a:rPr lang="nl-NL" dirty="0" err="1"/>
              <a:t>radial</a:t>
            </a:r>
            <a:r>
              <a:rPr lang="nl-NL" dirty="0"/>
              <a:t> </a:t>
            </a:r>
            <a:r>
              <a:rPr lang="nl-NL" dirty="0" err="1"/>
              <a:t>distance</a:t>
            </a:r>
            <a:r>
              <a:rPr lang="nl-NL" dirty="0"/>
              <a:t> </a:t>
            </a:r>
            <a:r>
              <a:rPr lang="nl-NL" dirty="0" err="1"/>
              <a:t>from</a:t>
            </a:r>
            <a:r>
              <a:rPr lang="nl-NL" dirty="0"/>
              <a:t> </a:t>
            </a:r>
            <a:r>
              <a:rPr lang="nl-NL" dirty="0" err="1"/>
              <a:t>the</a:t>
            </a:r>
            <a:r>
              <a:rPr lang="nl-NL" dirty="0"/>
              <a:t> center, we </a:t>
            </a:r>
            <a:r>
              <a:rPr lang="nl-NL" dirty="0" err="1"/>
              <a:t>see</a:t>
            </a:r>
            <a:r>
              <a:rPr lang="nl-NL" dirty="0"/>
              <a:t> </a:t>
            </a:r>
            <a:r>
              <a:rPr lang="nl-NL" dirty="0" err="1"/>
              <a:t>everything</a:t>
            </a:r>
            <a:r>
              <a:rPr lang="nl-NL" dirty="0"/>
              <a:t> is </a:t>
            </a:r>
            <a:r>
              <a:rPr lang="nl-NL" dirty="0" err="1"/>
              <a:t>nicely</a:t>
            </a:r>
            <a:r>
              <a:rPr lang="nl-NL" dirty="0"/>
              <a:t> </a:t>
            </a:r>
            <a:r>
              <a:rPr lang="nl-NL" dirty="0" err="1"/>
              <a:t>centered</a:t>
            </a:r>
            <a:r>
              <a:rPr lang="nl-NL" dirty="0"/>
              <a:t> </a:t>
            </a:r>
            <a:r>
              <a:rPr lang="nl-NL" dirty="0" err="1"/>
              <a:t>around</a:t>
            </a:r>
            <a:r>
              <a:rPr lang="nl-NL" dirty="0"/>
              <a:t> 0 at first </a:t>
            </a:r>
            <a:r>
              <a:rPr lang="nl-NL" dirty="0" err="1"/>
              <a:t>glance</a:t>
            </a:r>
            <a:r>
              <a:rPr lang="nl-NL" dirty="0"/>
              <a:t>.</a:t>
            </a:r>
          </a:p>
          <a:p>
            <a:endParaRPr lang="nl-NL" dirty="0"/>
          </a:p>
        </p:txBody>
      </p:sp>
      <p:pic>
        <p:nvPicPr>
          <p:cNvPr id="6" name="Afbeelding 5">
            <a:extLst>
              <a:ext uri="{FF2B5EF4-FFF2-40B4-BE49-F238E27FC236}">
                <a16:creationId xmlns:a16="http://schemas.microsoft.com/office/drawing/2014/main" id="{8D71F253-7CFE-4C48-BB1D-CDC30D4A0790}"/>
              </a:ext>
            </a:extLst>
          </p:cNvPr>
          <p:cNvPicPr>
            <a:picLocks noChangeAspect="1"/>
          </p:cNvPicPr>
          <p:nvPr/>
        </p:nvPicPr>
        <p:blipFill>
          <a:blip r:embed="rId2"/>
          <a:stretch>
            <a:fillRect/>
          </a:stretch>
        </p:blipFill>
        <p:spPr>
          <a:xfrm>
            <a:off x="5796792" y="963465"/>
            <a:ext cx="5740823" cy="2947267"/>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Afbeelding 7">
            <a:extLst>
              <a:ext uri="{FF2B5EF4-FFF2-40B4-BE49-F238E27FC236}">
                <a16:creationId xmlns:a16="http://schemas.microsoft.com/office/drawing/2014/main" id="{C7C5F4FC-31A1-4D9E-B123-79B0F6581E44}"/>
              </a:ext>
            </a:extLst>
          </p:cNvPr>
          <p:cNvPicPr>
            <a:picLocks noChangeAspect="1"/>
          </p:cNvPicPr>
          <p:nvPr/>
        </p:nvPicPr>
        <p:blipFill>
          <a:blip r:embed="rId3"/>
          <a:stretch>
            <a:fillRect/>
          </a:stretch>
        </p:blipFill>
        <p:spPr>
          <a:xfrm>
            <a:off x="5796793" y="3910732"/>
            <a:ext cx="5740823" cy="2947268"/>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022188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BD582A-6488-4055-871B-FD60014D53C9}"/>
              </a:ext>
            </a:extLst>
          </p:cNvPr>
          <p:cNvSpPr>
            <a:spLocks noGrp="1"/>
          </p:cNvSpPr>
          <p:nvPr>
            <p:ph type="title"/>
          </p:nvPr>
        </p:nvSpPr>
        <p:spPr>
          <a:xfrm>
            <a:off x="838200" y="365125"/>
            <a:ext cx="10515600" cy="608841"/>
          </a:xfrm>
        </p:spPr>
        <p:txBody>
          <a:bodyPr>
            <a:noAutofit/>
          </a:bodyPr>
          <a:lstStyle/>
          <a:p>
            <a:pPr algn="ctr"/>
            <a:r>
              <a:rPr lang="nl-NL" dirty="0" err="1"/>
              <a:t>Selection</a:t>
            </a:r>
            <a:r>
              <a:rPr lang="nl-NL" dirty="0"/>
              <a:t> of </a:t>
            </a:r>
            <a:r>
              <a:rPr lang="nl-NL" dirty="0" err="1"/>
              <a:t>many</a:t>
            </a:r>
            <a:r>
              <a:rPr lang="nl-NL" dirty="0"/>
              <a:t> sources in </a:t>
            </a:r>
            <a:r>
              <a:rPr lang="nl-NL" dirty="0" err="1"/>
              <a:t>Abell</a:t>
            </a:r>
            <a:r>
              <a:rPr lang="nl-NL" dirty="0"/>
              <a:t> 85 (10)</a:t>
            </a:r>
          </a:p>
        </p:txBody>
      </p:sp>
      <p:sp>
        <p:nvSpPr>
          <p:cNvPr id="3" name="Tijdelijke aanduiding voor inhoud 2">
            <a:extLst>
              <a:ext uri="{FF2B5EF4-FFF2-40B4-BE49-F238E27FC236}">
                <a16:creationId xmlns:a16="http://schemas.microsoft.com/office/drawing/2014/main" id="{31EC68FE-D538-4DDE-B460-14680126D349}"/>
              </a:ext>
            </a:extLst>
          </p:cNvPr>
          <p:cNvSpPr>
            <a:spLocks noGrp="1"/>
          </p:cNvSpPr>
          <p:nvPr>
            <p:ph idx="1"/>
          </p:nvPr>
        </p:nvSpPr>
        <p:spPr>
          <a:xfrm>
            <a:off x="67113" y="1333848"/>
            <a:ext cx="4764946" cy="5524151"/>
          </a:xfrm>
        </p:spPr>
        <p:txBody>
          <a:bodyPr>
            <a:normAutofit lnSpcReduction="10000"/>
          </a:bodyPr>
          <a:lstStyle/>
          <a:p>
            <a:r>
              <a:rPr lang="nl-NL" dirty="0"/>
              <a:t>But </a:t>
            </a:r>
            <a:r>
              <a:rPr lang="nl-NL" dirty="0" err="1"/>
              <a:t>what</a:t>
            </a:r>
            <a:r>
              <a:rPr lang="nl-NL" dirty="0"/>
              <a:t> </a:t>
            </a:r>
            <a:r>
              <a:rPr lang="nl-NL" dirty="0" err="1"/>
              <a:t>about</a:t>
            </a:r>
            <a:r>
              <a:rPr lang="nl-NL" dirty="0"/>
              <a:t> </a:t>
            </a:r>
            <a:r>
              <a:rPr lang="nl-NL" dirty="0" err="1"/>
              <a:t>the</a:t>
            </a:r>
            <a:r>
              <a:rPr lang="nl-NL" dirty="0"/>
              <a:t> </a:t>
            </a:r>
            <a:r>
              <a:rPr lang="nl-NL" dirty="0" err="1"/>
              <a:t>distribution</a:t>
            </a:r>
            <a:r>
              <a:rPr lang="nl-NL" dirty="0"/>
              <a:t> of </a:t>
            </a:r>
            <a:r>
              <a:rPr lang="nl-NL" dirty="0" err="1"/>
              <a:t>polarization</a:t>
            </a:r>
            <a:r>
              <a:rPr lang="nl-NL" dirty="0"/>
              <a:t> </a:t>
            </a:r>
            <a:r>
              <a:rPr lang="nl-NL" dirty="0" err="1"/>
              <a:t>angles</a:t>
            </a:r>
            <a:r>
              <a:rPr lang="nl-NL" dirty="0"/>
              <a:t>?</a:t>
            </a:r>
          </a:p>
          <a:p>
            <a:r>
              <a:rPr lang="nl-NL" dirty="0" err="1"/>
              <a:t>This</a:t>
            </a:r>
            <a:r>
              <a:rPr lang="nl-NL" dirty="0"/>
              <a:t> is </a:t>
            </a:r>
            <a:r>
              <a:rPr lang="nl-NL" dirty="0" err="1"/>
              <a:t>suspicious</a:t>
            </a:r>
            <a:r>
              <a:rPr lang="nl-NL" dirty="0"/>
              <a:t>! </a:t>
            </a:r>
            <a:r>
              <a:rPr lang="nl-NL" dirty="0" err="1"/>
              <a:t>What</a:t>
            </a:r>
            <a:r>
              <a:rPr lang="nl-NL" dirty="0"/>
              <a:t> is </a:t>
            </a:r>
            <a:r>
              <a:rPr lang="nl-NL" dirty="0" err="1"/>
              <a:t>going</a:t>
            </a:r>
            <a:r>
              <a:rPr lang="nl-NL" dirty="0"/>
              <a:t> on? We </a:t>
            </a:r>
            <a:r>
              <a:rPr lang="nl-NL" dirty="0" err="1"/>
              <a:t>see</a:t>
            </a:r>
            <a:r>
              <a:rPr lang="nl-NL" dirty="0"/>
              <a:t> </a:t>
            </a:r>
            <a:r>
              <a:rPr lang="nl-NL" dirty="0" err="1"/>
              <a:t>that</a:t>
            </a:r>
            <a:r>
              <a:rPr lang="nl-NL" dirty="0"/>
              <a:t> on </a:t>
            </a:r>
            <a:r>
              <a:rPr lang="nl-NL" dirty="0" err="1"/>
              <a:t>average</a:t>
            </a:r>
            <a:r>
              <a:rPr lang="nl-NL" dirty="0"/>
              <a:t>, sources are more </a:t>
            </a:r>
            <a:r>
              <a:rPr lang="nl-NL" dirty="0" err="1"/>
              <a:t>polarized</a:t>
            </a:r>
            <a:r>
              <a:rPr lang="nl-NL" dirty="0"/>
              <a:t> at </a:t>
            </a:r>
            <a:r>
              <a:rPr lang="nl-NL" dirty="0" err="1"/>
              <a:t>an</a:t>
            </a:r>
            <a:r>
              <a:rPr lang="nl-NL" dirty="0"/>
              <a:t> </a:t>
            </a:r>
            <a:r>
              <a:rPr lang="nl-NL" dirty="0" err="1"/>
              <a:t>angle</a:t>
            </a:r>
            <a:r>
              <a:rPr lang="nl-NL" dirty="0"/>
              <a:t> of 0,2 rad </a:t>
            </a:r>
            <a:r>
              <a:rPr lang="nl-NL" dirty="0" err="1"/>
              <a:t>than</a:t>
            </a:r>
            <a:r>
              <a:rPr lang="nl-NL" dirty="0"/>
              <a:t> at -0,3.</a:t>
            </a:r>
          </a:p>
          <a:p>
            <a:r>
              <a:rPr lang="nl-NL" dirty="0"/>
              <a:t>No </a:t>
            </a:r>
            <a:r>
              <a:rPr lang="nl-NL" dirty="0" err="1"/>
              <a:t>frequency</a:t>
            </a:r>
            <a:r>
              <a:rPr lang="nl-NL" dirty="0"/>
              <a:t> </a:t>
            </a:r>
            <a:r>
              <a:rPr lang="nl-NL" dirty="0" err="1"/>
              <a:t>dependence</a:t>
            </a:r>
            <a:r>
              <a:rPr lang="nl-NL" dirty="0"/>
              <a:t> </a:t>
            </a:r>
            <a:r>
              <a:rPr lang="nl-NL" dirty="0" err="1"/>
              <a:t>visible</a:t>
            </a:r>
            <a:r>
              <a:rPr lang="nl-NL" dirty="0"/>
              <a:t> in </a:t>
            </a:r>
            <a:r>
              <a:rPr lang="nl-NL" dirty="0" err="1"/>
              <a:t>this</a:t>
            </a:r>
            <a:r>
              <a:rPr lang="nl-NL" dirty="0"/>
              <a:t> </a:t>
            </a:r>
            <a:r>
              <a:rPr lang="nl-NL" dirty="0" err="1"/>
              <a:t>angle</a:t>
            </a:r>
            <a:r>
              <a:rPr lang="nl-NL" dirty="0"/>
              <a:t> </a:t>
            </a:r>
            <a:r>
              <a:rPr lang="nl-NL" dirty="0" err="1"/>
              <a:t>balance</a:t>
            </a:r>
            <a:r>
              <a:rPr lang="nl-NL" dirty="0"/>
              <a:t>. But </a:t>
            </a:r>
            <a:r>
              <a:rPr lang="nl-NL" dirty="0" err="1"/>
              <a:t>probably</a:t>
            </a:r>
            <a:r>
              <a:rPr lang="nl-NL" dirty="0"/>
              <a:t> </a:t>
            </a:r>
            <a:r>
              <a:rPr lang="nl-NL" dirty="0" err="1"/>
              <a:t>too</a:t>
            </a:r>
            <a:r>
              <a:rPr lang="nl-NL" dirty="0"/>
              <a:t> </a:t>
            </a:r>
            <a:r>
              <a:rPr lang="nl-NL" dirty="0" err="1"/>
              <a:t>little</a:t>
            </a:r>
            <a:r>
              <a:rPr lang="nl-NL" dirty="0"/>
              <a:t> sources </a:t>
            </a:r>
            <a:r>
              <a:rPr lang="nl-NL" dirty="0" err="1"/>
              <a:t>to</a:t>
            </a:r>
            <a:r>
              <a:rPr lang="nl-NL" dirty="0"/>
              <a:t> </a:t>
            </a:r>
            <a:r>
              <a:rPr lang="nl-NL" dirty="0" err="1"/>
              <a:t>tell</a:t>
            </a:r>
            <a:r>
              <a:rPr lang="nl-NL" dirty="0"/>
              <a:t> </a:t>
            </a:r>
            <a:r>
              <a:rPr lang="nl-NL" dirty="0" err="1"/>
              <a:t>this</a:t>
            </a:r>
            <a:r>
              <a:rPr lang="nl-NL" dirty="0"/>
              <a:t> way.</a:t>
            </a:r>
          </a:p>
          <a:p>
            <a:r>
              <a:rPr lang="nl-NL" dirty="0" err="1"/>
              <a:t>Similar</a:t>
            </a:r>
            <a:r>
              <a:rPr lang="nl-NL" dirty="0"/>
              <a:t> </a:t>
            </a:r>
            <a:r>
              <a:rPr lang="nl-NL" dirty="0" err="1"/>
              <a:t>to</a:t>
            </a:r>
            <a:r>
              <a:rPr lang="nl-NL" dirty="0"/>
              <a:t> Fig. A.4 in Eriks paper</a:t>
            </a:r>
          </a:p>
          <a:p>
            <a:endParaRPr lang="nl-NL" dirty="0"/>
          </a:p>
        </p:txBody>
      </p:sp>
      <p:pic>
        <p:nvPicPr>
          <p:cNvPr id="5" name="Afbeelding 4">
            <a:extLst>
              <a:ext uri="{FF2B5EF4-FFF2-40B4-BE49-F238E27FC236}">
                <a16:creationId xmlns:a16="http://schemas.microsoft.com/office/drawing/2014/main" id="{2B5AF8D4-8173-4A2C-860C-134EA3FCB3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32059" y="1242178"/>
            <a:ext cx="7030140" cy="5568427"/>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583719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BD582A-6488-4055-871B-FD60014D53C9}"/>
              </a:ext>
            </a:extLst>
          </p:cNvPr>
          <p:cNvSpPr>
            <a:spLocks noGrp="1"/>
          </p:cNvSpPr>
          <p:nvPr>
            <p:ph type="title"/>
          </p:nvPr>
        </p:nvSpPr>
        <p:spPr>
          <a:xfrm>
            <a:off x="838200" y="365125"/>
            <a:ext cx="10515600" cy="608841"/>
          </a:xfrm>
        </p:spPr>
        <p:txBody>
          <a:bodyPr>
            <a:noAutofit/>
          </a:bodyPr>
          <a:lstStyle/>
          <a:p>
            <a:pPr algn="ctr"/>
            <a:r>
              <a:rPr lang="nl-NL" dirty="0" err="1"/>
              <a:t>Selection</a:t>
            </a:r>
            <a:r>
              <a:rPr lang="nl-NL" dirty="0"/>
              <a:t> of </a:t>
            </a:r>
            <a:r>
              <a:rPr lang="nl-NL" dirty="0" err="1"/>
              <a:t>many</a:t>
            </a:r>
            <a:r>
              <a:rPr lang="nl-NL" dirty="0"/>
              <a:t> sources in </a:t>
            </a:r>
            <a:r>
              <a:rPr lang="nl-NL" dirty="0" err="1"/>
              <a:t>Abell</a:t>
            </a:r>
            <a:r>
              <a:rPr lang="nl-NL" dirty="0"/>
              <a:t> 85 (11)</a:t>
            </a:r>
          </a:p>
        </p:txBody>
      </p:sp>
      <p:sp>
        <p:nvSpPr>
          <p:cNvPr id="3" name="Tijdelijke aanduiding voor inhoud 2">
            <a:extLst>
              <a:ext uri="{FF2B5EF4-FFF2-40B4-BE49-F238E27FC236}">
                <a16:creationId xmlns:a16="http://schemas.microsoft.com/office/drawing/2014/main" id="{31EC68FE-D538-4DDE-B460-14680126D349}"/>
              </a:ext>
            </a:extLst>
          </p:cNvPr>
          <p:cNvSpPr>
            <a:spLocks noGrp="1"/>
          </p:cNvSpPr>
          <p:nvPr>
            <p:ph idx="1"/>
          </p:nvPr>
        </p:nvSpPr>
        <p:spPr>
          <a:xfrm>
            <a:off x="67113" y="1333849"/>
            <a:ext cx="4764946" cy="5637402"/>
          </a:xfrm>
        </p:spPr>
        <p:txBody>
          <a:bodyPr>
            <a:normAutofit lnSpcReduction="10000"/>
          </a:bodyPr>
          <a:lstStyle/>
          <a:p>
            <a:r>
              <a:rPr lang="nl-NL" dirty="0" err="1"/>
              <a:t>If</a:t>
            </a:r>
            <a:r>
              <a:rPr lang="nl-NL" dirty="0"/>
              <a:t> we change </a:t>
            </a:r>
            <a:r>
              <a:rPr lang="nl-NL" dirty="0" err="1"/>
              <a:t>our</a:t>
            </a:r>
            <a:r>
              <a:rPr lang="nl-NL" dirty="0"/>
              <a:t> </a:t>
            </a:r>
            <a:r>
              <a:rPr lang="nl-NL" dirty="0" err="1"/>
              <a:t>requirements</a:t>
            </a:r>
            <a:r>
              <a:rPr lang="nl-NL" dirty="0"/>
              <a:t> </a:t>
            </a:r>
            <a:r>
              <a:rPr lang="nl-NL" dirty="0" err="1"/>
              <a:t>to</a:t>
            </a:r>
            <a:r>
              <a:rPr lang="nl-NL" dirty="0"/>
              <a:t> no </a:t>
            </a:r>
            <a:r>
              <a:rPr lang="nl-NL" dirty="0" err="1"/>
              <a:t>circular</a:t>
            </a:r>
            <a:r>
              <a:rPr lang="nl-NL" dirty="0"/>
              <a:t> </a:t>
            </a:r>
            <a:r>
              <a:rPr lang="nl-NL" dirty="0" err="1"/>
              <a:t>mask</a:t>
            </a:r>
            <a:r>
              <a:rPr lang="nl-NL" dirty="0"/>
              <a:t> </a:t>
            </a:r>
            <a:r>
              <a:rPr lang="nl-NL" dirty="0" err="1"/>
              <a:t>and</a:t>
            </a:r>
            <a:r>
              <a:rPr lang="nl-NL" dirty="0"/>
              <a:t> 2*RMS, we get a </a:t>
            </a:r>
            <a:r>
              <a:rPr lang="nl-NL" dirty="0" err="1"/>
              <a:t>much</a:t>
            </a:r>
            <a:r>
              <a:rPr lang="nl-NL" dirty="0"/>
              <a:t> </a:t>
            </a:r>
            <a:r>
              <a:rPr lang="nl-NL" dirty="0" err="1"/>
              <a:t>weaker</a:t>
            </a:r>
            <a:r>
              <a:rPr lang="nl-NL" dirty="0"/>
              <a:t> </a:t>
            </a:r>
            <a:r>
              <a:rPr lang="nl-NL" dirty="0" err="1"/>
              <a:t>sinusoidal</a:t>
            </a:r>
            <a:r>
              <a:rPr lang="nl-NL" dirty="0"/>
              <a:t> </a:t>
            </a:r>
            <a:r>
              <a:rPr lang="nl-NL" dirty="0" err="1"/>
              <a:t>shape</a:t>
            </a:r>
            <a:r>
              <a:rPr lang="nl-NL" dirty="0"/>
              <a:t>. </a:t>
            </a:r>
            <a:r>
              <a:rPr lang="nl-NL" dirty="0" err="1"/>
              <a:t>This</a:t>
            </a:r>
            <a:r>
              <a:rPr lang="nl-NL" dirty="0"/>
              <a:t> means </a:t>
            </a:r>
            <a:r>
              <a:rPr lang="nl-NL" dirty="0" err="1"/>
              <a:t>that</a:t>
            </a:r>
            <a:r>
              <a:rPr lang="nl-NL" dirty="0"/>
              <a:t> </a:t>
            </a:r>
            <a:r>
              <a:rPr lang="nl-NL" dirty="0" err="1"/>
              <a:t>the</a:t>
            </a:r>
            <a:r>
              <a:rPr lang="nl-NL" dirty="0"/>
              <a:t> </a:t>
            </a:r>
            <a:r>
              <a:rPr lang="nl-NL" dirty="0" err="1">
                <a:solidFill>
                  <a:srgbClr val="FF0000"/>
                </a:solidFill>
              </a:rPr>
              <a:t>noise</a:t>
            </a:r>
            <a:r>
              <a:rPr lang="nl-NL" dirty="0">
                <a:solidFill>
                  <a:srgbClr val="FF0000"/>
                </a:solidFill>
              </a:rPr>
              <a:t> sources are </a:t>
            </a:r>
            <a:r>
              <a:rPr lang="nl-NL" dirty="0" err="1">
                <a:solidFill>
                  <a:srgbClr val="FF0000"/>
                </a:solidFill>
              </a:rPr>
              <a:t>not</a:t>
            </a:r>
            <a:r>
              <a:rPr lang="nl-NL" dirty="0">
                <a:solidFill>
                  <a:srgbClr val="FF0000"/>
                </a:solidFill>
              </a:rPr>
              <a:t> </a:t>
            </a:r>
            <a:r>
              <a:rPr lang="nl-NL" dirty="0" err="1">
                <a:solidFill>
                  <a:srgbClr val="FF0000"/>
                </a:solidFill>
              </a:rPr>
              <a:t>the</a:t>
            </a:r>
            <a:r>
              <a:rPr lang="nl-NL" dirty="0">
                <a:solidFill>
                  <a:srgbClr val="FF0000"/>
                </a:solidFill>
              </a:rPr>
              <a:t> dominant </a:t>
            </a:r>
            <a:r>
              <a:rPr lang="nl-NL" dirty="0" err="1">
                <a:solidFill>
                  <a:srgbClr val="FF0000"/>
                </a:solidFill>
              </a:rPr>
              <a:t>reason</a:t>
            </a:r>
            <a:r>
              <a:rPr lang="nl-NL" dirty="0">
                <a:solidFill>
                  <a:srgbClr val="FF0000"/>
                </a:solidFill>
              </a:rPr>
              <a:t> </a:t>
            </a:r>
            <a:r>
              <a:rPr lang="nl-NL" dirty="0" err="1"/>
              <a:t>for</a:t>
            </a:r>
            <a:r>
              <a:rPr lang="nl-NL" dirty="0"/>
              <a:t> </a:t>
            </a:r>
            <a:r>
              <a:rPr lang="nl-NL" dirty="0" err="1"/>
              <a:t>this</a:t>
            </a:r>
            <a:r>
              <a:rPr lang="nl-NL" dirty="0"/>
              <a:t> </a:t>
            </a:r>
            <a:r>
              <a:rPr lang="nl-NL" dirty="0" err="1"/>
              <a:t>systematic</a:t>
            </a:r>
            <a:r>
              <a:rPr lang="nl-NL" dirty="0"/>
              <a:t> effect.</a:t>
            </a:r>
          </a:p>
          <a:p>
            <a:r>
              <a:rPr lang="nl-NL" dirty="0" err="1"/>
              <a:t>And</a:t>
            </a:r>
            <a:r>
              <a:rPr lang="nl-NL" dirty="0"/>
              <a:t> </a:t>
            </a:r>
            <a:r>
              <a:rPr lang="nl-NL" dirty="0" err="1"/>
              <a:t>this</a:t>
            </a:r>
            <a:r>
              <a:rPr lang="nl-NL" dirty="0"/>
              <a:t> means </a:t>
            </a:r>
            <a:r>
              <a:rPr lang="nl-NL" dirty="0" err="1"/>
              <a:t>that</a:t>
            </a:r>
            <a:r>
              <a:rPr lang="nl-NL" dirty="0"/>
              <a:t> </a:t>
            </a:r>
            <a:r>
              <a:rPr lang="nl-NL" dirty="0" err="1"/>
              <a:t>the</a:t>
            </a:r>
            <a:r>
              <a:rPr lang="nl-NL" dirty="0"/>
              <a:t> </a:t>
            </a:r>
            <a:r>
              <a:rPr lang="nl-NL" dirty="0">
                <a:solidFill>
                  <a:srgbClr val="FF0000"/>
                </a:solidFill>
              </a:rPr>
              <a:t>real sources</a:t>
            </a:r>
            <a:r>
              <a:rPr lang="nl-NL" dirty="0"/>
              <a:t> of </a:t>
            </a:r>
            <a:r>
              <a:rPr lang="nl-NL" dirty="0" err="1"/>
              <a:t>polarization</a:t>
            </a:r>
            <a:r>
              <a:rPr lang="nl-NL" dirty="0"/>
              <a:t> </a:t>
            </a:r>
            <a:r>
              <a:rPr lang="nl-NL" dirty="0" err="1"/>
              <a:t>probably</a:t>
            </a:r>
            <a:r>
              <a:rPr lang="nl-NL" dirty="0"/>
              <a:t> have a </a:t>
            </a:r>
            <a:r>
              <a:rPr lang="nl-NL" dirty="0">
                <a:solidFill>
                  <a:srgbClr val="FF0000"/>
                </a:solidFill>
              </a:rPr>
              <a:t>strong </a:t>
            </a:r>
            <a:r>
              <a:rPr lang="nl-NL" dirty="0" err="1">
                <a:solidFill>
                  <a:srgbClr val="FF0000"/>
                </a:solidFill>
              </a:rPr>
              <a:t>systematic</a:t>
            </a:r>
            <a:r>
              <a:rPr lang="nl-NL" dirty="0">
                <a:solidFill>
                  <a:srgbClr val="FF0000"/>
                </a:solidFill>
              </a:rPr>
              <a:t> error </a:t>
            </a:r>
            <a:r>
              <a:rPr lang="nl-NL" dirty="0"/>
              <a:t>in </a:t>
            </a:r>
            <a:r>
              <a:rPr lang="nl-NL" dirty="0" err="1"/>
              <a:t>angle</a:t>
            </a:r>
            <a:r>
              <a:rPr lang="nl-NL" dirty="0"/>
              <a:t>.</a:t>
            </a:r>
          </a:p>
          <a:p>
            <a:r>
              <a:rPr lang="nl-NL" dirty="0">
                <a:solidFill>
                  <a:srgbClr val="FF0000"/>
                </a:solidFill>
              </a:rPr>
              <a:t>Low </a:t>
            </a:r>
            <a:r>
              <a:rPr lang="nl-NL" dirty="0" err="1">
                <a:solidFill>
                  <a:srgbClr val="FF0000"/>
                </a:solidFill>
              </a:rPr>
              <a:t>frequencies</a:t>
            </a:r>
            <a:r>
              <a:rPr lang="nl-NL" dirty="0">
                <a:solidFill>
                  <a:srgbClr val="FF0000"/>
                </a:solidFill>
              </a:rPr>
              <a:t> more </a:t>
            </a:r>
            <a:r>
              <a:rPr lang="nl-NL" dirty="0" err="1">
                <a:solidFill>
                  <a:srgbClr val="FF0000"/>
                </a:solidFill>
              </a:rPr>
              <a:t>affected</a:t>
            </a:r>
            <a:r>
              <a:rPr lang="nl-NL" dirty="0">
                <a:solidFill>
                  <a:srgbClr val="FF0000"/>
                </a:solidFill>
              </a:rPr>
              <a:t> </a:t>
            </a:r>
            <a:r>
              <a:rPr lang="nl-NL" dirty="0" err="1"/>
              <a:t>than</a:t>
            </a:r>
            <a:r>
              <a:rPr lang="nl-NL" dirty="0"/>
              <a:t> high </a:t>
            </a:r>
            <a:r>
              <a:rPr lang="nl-NL" dirty="0" err="1"/>
              <a:t>freqs</a:t>
            </a:r>
            <a:r>
              <a:rPr lang="nl-NL" dirty="0"/>
              <a:t>.</a:t>
            </a:r>
          </a:p>
          <a:p>
            <a:endParaRPr lang="nl-NL" dirty="0"/>
          </a:p>
        </p:txBody>
      </p:sp>
      <p:pic>
        <p:nvPicPr>
          <p:cNvPr id="5" name="Afbeelding 4">
            <a:extLst>
              <a:ext uri="{FF2B5EF4-FFF2-40B4-BE49-F238E27FC236}">
                <a16:creationId xmlns:a16="http://schemas.microsoft.com/office/drawing/2014/main" id="{2B5AF8D4-8173-4A2C-860C-134EA3FCB3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32059" y="1269474"/>
            <a:ext cx="7030140" cy="5513835"/>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kstvak 3">
            <a:extLst>
              <a:ext uri="{FF2B5EF4-FFF2-40B4-BE49-F238E27FC236}">
                <a16:creationId xmlns:a16="http://schemas.microsoft.com/office/drawing/2014/main" id="{6C78BF50-2E15-461B-8649-6D2B0EFE2BFA}"/>
              </a:ext>
            </a:extLst>
          </p:cNvPr>
          <p:cNvSpPr txBox="1"/>
          <p:nvPr/>
        </p:nvSpPr>
        <p:spPr>
          <a:xfrm>
            <a:off x="7410975" y="4152550"/>
            <a:ext cx="3942825" cy="1323439"/>
          </a:xfrm>
          <a:prstGeom prst="rect">
            <a:avLst/>
          </a:prstGeom>
          <a:noFill/>
        </p:spPr>
        <p:txBody>
          <a:bodyPr wrap="square" rtlCol="0">
            <a:spAutoFit/>
          </a:bodyPr>
          <a:lstStyle/>
          <a:p>
            <a:r>
              <a:rPr lang="nl-NL" sz="4000" dirty="0">
                <a:solidFill>
                  <a:schemeClr val="bg1"/>
                </a:solidFill>
              </a:rPr>
              <a:t>No </a:t>
            </a:r>
            <a:r>
              <a:rPr lang="nl-NL" sz="4000" dirty="0" err="1">
                <a:solidFill>
                  <a:schemeClr val="bg1"/>
                </a:solidFill>
              </a:rPr>
              <a:t>circular</a:t>
            </a:r>
            <a:r>
              <a:rPr lang="nl-NL" sz="4000" dirty="0">
                <a:solidFill>
                  <a:schemeClr val="bg1"/>
                </a:solidFill>
              </a:rPr>
              <a:t> </a:t>
            </a:r>
            <a:r>
              <a:rPr lang="nl-NL" sz="4000" dirty="0" err="1">
                <a:solidFill>
                  <a:schemeClr val="bg1"/>
                </a:solidFill>
              </a:rPr>
              <a:t>mask</a:t>
            </a:r>
            <a:r>
              <a:rPr lang="nl-NL" sz="4000" dirty="0">
                <a:solidFill>
                  <a:schemeClr val="bg1"/>
                </a:solidFill>
              </a:rPr>
              <a:t>, 2*RMS</a:t>
            </a:r>
          </a:p>
        </p:txBody>
      </p:sp>
    </p:spTree>
    <p:extLst>
      <p:ext uri="{BB962C8B-B14F-4D97-AF65-F5344CB8AC3E}">
        <p14:creationId xmlns:p14="http://schemas.microsoft.com/office/powerpoint/2010/main" val="17909173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BD582A-6488-4055-871B-FD60014D53C9}"/>
              </a:ext>
            </a:extLst>
          </p:cNvPr>
          <p:cNvSpPr>
            <a:spLocks noGrp="1"/>
          </p:cNvSpPr>
          <p:nvPr>
            <p:ph type="title"/>
          </p:nvPr>
        </p:nvSpPr>
        <p:spPr>
          <a:xfrm>
            <a:off x="838200" y="365125"/>
            <a:ext cx="10515600" cy="608841"/>
          </a:xfrm>
        </p:spPr>
        <p:txBody>
          <a:bodyPr>
            <a:noAutofit/>
          </a:bodyPr>
          <a:lstStyle/>
          <a:p>
            <a:pPr algn="ctr"/>
            <a:r>
              <a:rPr lang="nl-NL" dirty="0" err="1"/>
              <a:t>Selection</a:t>
            </a:r>
            <a:r>
              <a:rPr lang="nl-NL" dirty="0"/>
              <a:t> of </a:t>
            </a:r>
            <a:r>
              <a:rPr lang="nl-NL" dirty="0" err="1"/>
              <a:t>many</a:t>
            </a:r>
            <a:r>
              <a:rPr lang="nl-NL" dirty="0"/>
              <a:t> sources in </a:t>
            </a:r>
            <a:r>
              <a:rPr lang="nl-NL" dirty="0" err="1"/>
              <a:t>Abell</a:t>
            </a:r>
            <a:r>
              <a:rPr lang="nl-NL" dirty="0"/>
              <a:t> 85 (12)</a:t>
            </a:r>
          </a:p>
        </p:txBody>
      </p:sp>
      <p:sp>
        <p:nvSpPr>
          <p:cNvPr id="3" name="Tijdelijke aanduiding voor inhoud 2">
            <a:extLst>
              <a:ext uri="{FF2B5EF4-FFF2-40B4-BE49-F238E27FC236}">
                <a16:creationId xmlns:a16="http://schemas.microsoft.com/office/drawing/2014/main" id="{31EC68FE-D538-4DDE-B460-14680126D349}"/>
              </a:ext>
            </a:extLst>
          </p:cNvPr>
          <p:cNvSpPr>
            <a:spLocks noGrp="1"/>
          </p:cNvSpPr>
          <p:nvPr>
            <p:ph idx="1"/>
          </p:nvPr>
        </p:nvSpPr>
        <p:spPr>
          <a:xfrm>
            <a:off x="67113" y="1333849"/>
            <a:ext cx="4764946" cy="5637402"/>
          </a:xfrm>
        </p:spPr>
        <p:txBody>
          <a:bodyPr>
            <a:normAutofit/>
          </a:bodyPr>
          <a:lstStyle/>
          <a:p>
            <a:r>
              <a:rPr lang="nl-NL" dirty="0" err="1"/>
              <a:t>If</a:t>
            </a:r>
            <a:r>
              <a:rPr lang="nl-NL" dirty="0"/>
              <a:t> we </a:t>
            </a:r>
            <a:r>
              <a:rPr lang="nl-NL" dirty="0" err="1"/>
              <a:t>compare</a:t>
            </a:r>
            <a:r>
              <a:rPr lang="nl-NL" dirty="0"/>
              <a:t> </a:t>
            </a:r>
            <a:r>
              <a:rPr lang="nl-NL" dirty="0" err="1"/>
              <a:t>with</a:t>
            </a:r>
            <a:r>
              <a:rPr lang="nl-NL" dirty="0"/>
              <a:t> no </a:t>
            </a:r>
            <a:r>
              <a:rPr lang="nl-NL" dirty="0" err="1"/>
              <a:t>circ</a:t>
            </a:r>
            <a:r>
              <a:rPr lang="nl-NL" dirty="0"/>
              <a:t> </a:t>
            </a:r>
            <a:r>
              <a:rPr lang="nl-NL" dirty="0" err="1"/>
              <a:t>mask</a:t>
            </a:r>
            <a:r>
              <a:rPr lang="nl-NL" dirty="0"/>
              <a:t> </a:t>
            </a:r>
            <a:r>
              <a:rPr lang="nl-NL" dirty="0" err="1"/>
              <a:t>and</a:t>
            </a:r>
            <a:r>
              <a:rPr lang="nl-NL" dirty="0"/>
              <a:t> 2*RMS, we are </a:t>
            </a:r>
            <a:r>
              <a:rPr lang="nl-NL" dirty="0" err="1"/>
              <a:t>looking</a:t>
            </a:r>
            <a:r>
              <a:rPr lang="nl-NL" dirty="0"/>
              <a:t> at ~5000 sources </a:t>
            </a:r>
            <a:r>
              <a:rPr lang="nl-NL" dirty="0" err="1"/>
              <a:t>so</a:t>
            </a:r>
            <a:r>
              <a:rPr lang="nl-NL" dirty="0"/>
              <a:t> </a:t>
            </a:r>
            <a:r>
              <a:rPr lang="nl-NL" dirty="0" err="1"/>
              <a:t>very</a:t>
            </a:r>
            <a:r>
              <a:rPr lang="nl-NL" dirty="0"/>
              <a:t> </a:t>
            </a:r>
            <a:r>
              <a:rPr lang="nl-NL" dirty="0" err="1"/>
              <a:t>dominantly</a:t>
            </a:r>
            <a:r>
              <a:rPr lang="nl-NL" dirty="0"/>
              <a:t> </a:t>
            </a:r>
            <a:r>
              <a:rPr lang="nl-NL" dirty="0" err="1"/>
              <a:t>noise</a:t>
            </a:r>
            <a:r>
              <a:rPr lang="nl-NL" dirty="0"/>
              <a:t> (</a:t>
            </a:r>
            <a:r>
              <a:rPr lang="nl-NL" dirty="0" err="1"/>
              <a:t>see</a:t>
            </a:r>
            <a:r>
              <a:rPr lang="nl-NL" dirty="0"/>
              <a:t> right)</a:t>
            </a:r>
          </a:p>
          <a:p>
            <a:endParaRPr lang="nl-NL" dirty="0"/>
          </a:p>
        </p:txBody>
      </p:sp>
      <p:pic>
        <p:nvPicPr>
          <p:cNvPr id="7" name="Afbeelding 6">
            <a:extLst>
              <a:ext uri="{FF2B5EF4-FFF2-40B4-BE49-F238E27FC236}">
                <a16:creationId xmlns:a16="http://schemas.microsoft.com/office/drawing/2014/main" id="{ECD7E04E-2225-40B2-B52B-E9B076DA70E4}"/>
              </a:ext>
            </a:extLst>
          </p:cNvPr>
          <p:cNvPicPr>
            <a:picLocks noChangeAspect="1"/>
          </p:cNvPicPr>
          <p:nvPr/>
        </p:nvPicPr>
        <p:blipFill>
          <a:blip r:embed="rId2"/>
          <a:stretch>
            <a:fillRect/>
          </a:stretch>
        </p:blipFill>
        <p:spPr>
          <a:xfrm>
            <a:off x="5384508" y="1333849"/>
            <a:ext cx="6354062" cy="5208602"/>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697090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BD582A-6488-4055-871B-FD60014D53C9}"/>
              </a:ext>
            </a:extLst>
          </p:cNvPr>
          <p:cNvSpPr>
            <a:spLocks noGrp="1"/>
          </p:cNvSpPr>
          <p:nvPr>
            <p:ph type="title"/>
          </p:nvPr>
        </p:nvSpPr>
        <p:spPr>
          <a:xfrm>
            <a:off x="838200" y="365125"/>
            <a:ext cx="10515600" cy="608841"/>
          </a:xfrm>
        </p:spPr>
        <p:txBody>
          <a:bodyPr>
            <a:noAutofit/>
          </a:bodyPr>
          <a:lstStyle/>
          <a:p>
            <a:pPr algn="ctr"/>
            <a:r>
              <a:rPr lang="nl-NL" dirty="0" err="1"/>
              <a:t>Selection</a:t>
            </a:r>
            <a:r>
              <a:rPr lang="nl-NL" dirty="0"/>
              <a:t> of </a:t>
            </a:r>
            <a:r>
              <a:rPr lang="nl-NL" dirty="0" err="1"/>
              <a:t>many</a:t>
            </a:r>
            <a:r>
              <a:rPr lang="nl-NL" dirty="0"/>
              <a:t> sources in </a:t>
            </a:r>
            <a:r>
              <a:rPr lang="nl-NL" dirty="0" err="1"/>
              <a:t>Abell</a:t>
            </a:r>
            <a:r>
              <a:rPr lang="nl-NL" dirty="0"/>
              <a:t> 85 (13)</a:t>
            </a:r>
          </a:p>
        </p:txBody>
      </p:sp>
      <p:sp>
        <p:nvSpPr>
          <p:cNvPr id="3" name="Tijdelijke aanduiding voor inhoud 2">
            <a:extLst>
              <a:ext uri="{FF2B5EF4-FFF2-40B4-BE49-F238E27FC236}">
                <a16:creationId xmlns:a16="http://schemas.microsoft.com/office/drawing/2014/main" id="{31EC68FE-D538-4DDE-B460-14680126D349}"/>
              </a:ext>
            </a:extLst>
          </p:cNvPr>
          <p:cNvSpPr>
            <a:spLocks noGrp="1"/>
          </p:cNvSpPr>
          <p:nvPr>
            <p:ph idx="1"/>
          </p:nvPr>
        </p:nvSpPr>
        <p:spPr>
          <a:xfrm>
            <a:off x="67114" y="1333848"/>
            <a:ext cx="4257692" cy="4882393"/>
          </a:xfrm>
        </p:spPr>
        <p:txBody>
          <a:bodyPr>
            <a:normAutofit/>
          </a:bodyPr>
          <a:lstStyle/>
          <a:p>
            <a:r>
              <a:rPr lang="nl-NL" dirty="0" err="1"/>
              <a:t>If</a:t>
            </a:r>
            <a:r>
              <a:rPr lang="nl-NL" dirty="0"/>
              <a:t> we </a:t>
            </a:r>
            <a:r>
              <a:rPr lang="nl-NL" dirty="0" err="1"/>
              <a:t>now</a:t>
            </a:r>
            <a:r>
              <a:rPr lang="nl-NL" dirty="0"/>
              <a:t>, </a:t>
            </a:r>
            <a:r>
              <a:rPr lang="nl-NL" dirty="0" err="1"/>
              <a:t>with</a:t>
            </a:r>
            <a:r>
              <a:rPr lang="nl-NL" dirty="0"/>
              <a:t> 2*RMS limit </a:t>
            </a:r>
            <a:r>
              <a:rPr lang="nl-NL" dirty="0" err="1"/>
              <a:t>and</a:t>
            </a:r>
            <a:r>
              <a:rPr lang="nl-NL" dirty="0"/>
              <a:t> no </a:t>
            </a:r>
            <a:r>
              <a:rPr lang="nl-NL" dirty="0" err="1"/>
              <a:t>mask</a:t>
            </a:r>
            <a:r>
              <a:rPr lang="nl-NL" dirty="0"/>
              <a:t>, look at </a:t>
            </a:r>
            <a:r>
              <a:rPr lang="nl-NL" dirty="0" err="1"/>
              <a:t>linpol</a:t>
            </a:r>
            <a:r>
              <a:rPr lang="nl-NL" dirty="0"/>
              <a:t> </a:t>
            </a:r>
            <a:r>
              <a:rPr lang="nl-NL" dirty="0" err="1"/>
              <a:t>degree</a:t>
            </a:r>
            <a:r>
              <a:rPr lang="nl-NL" dirty="0"/>
              <a:t> </a:t>
            </a:r>
            <a:r>
              <a:rPr lang="nl-NL" dirty="0" err="1"/>
              <a:t>vs</a:t>
            </a:r>
            <a:r>
              <a:rPr lang="nl-NL" dirty="0"/>
              <a:t> </a:t>
            </a:r>
            <a:r>
              <a:rPr lang="nl-NL" dirty="0" err="1"/>
              <a:t>intensity</a:t>
            </a:r>
            <a:r>
              <a:rPr lang="nl-NL" dirty="0"/>
              <a:t>, we </a:t>
            </a:r>
            <a:r>
              <a:rPr lang="nl-NL" dirty="0" err="1"/>
              <a:t>see</a:t>
            </a:r>
            <a:r>
              <a:rPr lang="nl-NL" dirty="0"/>
              <a:t> </a:t>
            </a:r>
            <a:r>
              <a:rPr lang="nl-NL" dirty="0" err="1"/>
              <a:t>that</a:t>
            </a:r>
            <a:r>
              <a:rPr lang="nl-NL" dirty="0"/>
              <a:t> </a:t>
            </a:r>
            <a:r>
              <a:rPr lang="nl-NL" dirty="0" err="1"/>
              <a:t>the</a:t>
            </a:r>
            <a:r>
              <a:rPr lang="nl-NL" dirty="0"/>
              <a:t> </a:t>
            </a:r>
            <a:r>
              <a:rPr lang="nl-NL" dirty="0" err="1"/>
              <a:t>left</a:t>
            </a:r>
            <a:r>
              <a:rPr lang="nl-NL" dirty="0"/>
              <a:t> </a:t>
            </a:r>
            <a:r>
              <a:rPr lang="nl-NL" dirty="0" err="1"/>
              <a:t>upper</a:t>
            </a:r>
            <a:r>
              <a:rPr lang="nl-NL" dirty="0"/>
              <a:t> </a:t>
            </a:r>
            <a:r>
              <a:rPr lang="nl-NL" dirty="0" err="1"/>
              <a:t>group</a:t>
            </a:r>
            <a:r>
              <a:rPr lang="nl-NL" dirty="0"/>
              <a:t> has </a:t>
            </a:r>
            <a:r>
              <a:rPr lang="nl-NL" dirty="0" err="1"/>
              <a:t>increased</a:t>
            </a:r>
            <a:r>
              <a:rPr lang="nl-NL" dirty="0"/>
              <a:t> </a:t>
            </a:r>
            <a:r>
              <a:rPr lang="nl-NL" dirty="0" err="1"/>
              <a:t>enormeously</a:t>
            </a:r>
            <a:r>
              <a:rPr lang="nl-NL" dirty="0"/>
              <a:t> in </a:t>
            </a:r>
            <a:r>
              <a:rPr lang="nl-NL" dirty="0" err="1"/>
              <a:t>population</a:t>
            </a:r>
            <a:r>
              <a:rPr lang="nl-NL" dirty="0"/>
              <a:t>, as </a:t>
            </a:r>
            <a:r>
              <a:rPr lang="nl-NL" dirty="0" err="1"/>
              <a:t>expected</a:t>
            </a:r>
            <a:r>
              <a:rPr lang="nl-NL" dirty="0"/>
              <a:t>.</a:t>
            </a:r>
          </a:p>
          <a:p>
            <a:r>
              <a:rPr lang="nl-NL" dirty="0"/>
              <a:t>We </a:t>
            </a:r>
            <a:r>
              <a:rPr lang="nl-NL" dirty="0" err="1"/>
              <a:t>now</a:t>
            </a:r>
            <a:r>
              <a:rPr lang="nl-NL" dirty="0"/>
              <a:t> </a:t>
            </a:r>
            <a:r>
              <a:rPr lang="nl-NL" dirty="0" err="1"/>
              <a:t>also</a:t>
            </a:r>
            <a:r>
              <a:rPr lang="nl-NL" dirty="0"/>
              <a:t> </a:t>
            </a:r>
            <a:r>
              <a:rPr lang="nl-NL" dirty="0" err="1"/>
              <a:t>see</a:t>
            </a:r>
            <a:r>
              <a:rPr lang="nl-NL" dirty="0"/>
              <a:t> </a:t>
            </a:r>
            <a:r>
              <a:rPr lang="nl-NL" dirty="0" err="1"/>
              <a:t>that</a:t>
            </a:r>
            <a:r>
              <a:rPr lang="nl-NL" dirty="0"/>
              <a:t> </a:t>
            </a:r>
            <a:r>
              <a:rPr lang="nl-NL" dirty="0" err="1"/>
              <a:t>both</a:t>
            </a:r>
            <a:r>
              <a:rPr lang="nl-NL" dirty="0"/>
              <a:t> </a:t>
            </a:r>
            <a:r>
              <a:rPr lang="nl-NL" dirty="0" err="1"/>
              <a:t>the</a:t>
            </a:r>
            <a:r>
              <a:rPr lang="nl-NL" dirty="0"/>
              <a:t> </a:t>
            </a:r>
            <a:r>
              <a:rPr lang="nl-NL" dirty="0" err="1"/>
              <a:t>noise</a:t>
            </a:r>
            <a:r>
              <a:rPr lang="nl-NL" dirty="0"/>
              <a:t> sources AND </a:t>
            </a:r>
            <a:r>
              <a:rPr lang="nl-NL" dirty="0" err="1"/>
              <a:t>the</a:t>
            </a:r>
            <a:r>
              <a:rPr lang="nl-NL" dirty="0"/>
              <a:t> real sources are </a:t>
            </a:r>
            <a:r>
              <a:rPr lang="nl-NL" dirty="0" err="1"/>
              <a:t>polarized</a:t>
            </a:r>
            <a:r>
              <a:rPr lang="nl-NL" dirty="0"/>
              <a:t> </a:t>
            </a:r>
            <a:r>
              <a:rPr lang="nl-NL" dirty="0" err="1"/>
              <a:t>stronger</a:t>
            </a:r>
            <a:r>
              <a:rPr lang="nl-NL" dirty="0"/>
              <a:t> at high </a:t>
            </a:r>
            <a:r>
              <a:rPr lang="nl-NL" dirty="0" err="1"/>
              <a:t>frequencies</a:t>
            </a:r>
            <a:r>
              <a:rPr lang="nl-NL" dirty="0"/>
              <a:t>.</a:t>
            </a:r>
          </a:p>
          <a:p>
            <a:endParaRPr lang="nl-NL" dirty="0"/>
          </a:p>
        </p:txBody>
      </p:sp>
      <p:pic>
        <p:nvPicPr>
          <p:cNvPr id="6" name="Afbeelding 5">
            <a:extLst>
              <a:ext uri="{FF2B5EF4-FFF2-40B4-BE49-F238E27FC236}">
                <a16:creationId xmlns:a16="http://schemas.microsoft.com/office/drawing/2014/main" id="{D983CE3F-49D3-4F53-B731-DE001BCEE38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391918" y="4148700"/>
            <a:ext cx="4324119" cy="2965789"/>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Afbeelding 7">
            <a:extLst>
              <a:ext uri="{FF2B5EF4-FFF2-40B4-BE49-F238E27FC236}">
                <a16:creationId xmlns:a16="http://schemas.microsoft.com/office/drawing/2014/main" id="{B822346A-955D-4A62-ABDF-2CA6FA8842C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21552" y="1029119"/>
            <a:ext cx="5003334" cy="3376069"/>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Afbeelding 9">
            <a:extLst>
              <a:ext uri="{FF2B5EF4-FFF2-40B4-BE49-F238E27FC236}">
                <a16:creationId xmlns:a16="http://schemas.microsoft.com/office/drawing/2014/main" id="{590D56FF-7F94-4A28-AC1C-BE585A5D175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556933" y="4405189"/>
            <a:ext cx="3635067" cy="2452811"/>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Rechthoek 10">
            <a:extLst>
              <a:ext uri="{FF2B5EF4-FFF2-40B4-BE49-F238E27FC236}">
                <a16:creationId xmlns:a16="http://schemas.microsoft.com/office/drawing/2014/main" id="{6E6102EF-5347-42A1-B944-E7064BABF000}"/>
              </a:ext>
            </a:extLst>
          </p:cNvPr>
          <p:cNvSpPr/>
          <p:nvPr/>
        </p:nvSpPr>
        <p:spPr>
          <a:xfrm>
            <a:off x="5377343" y="4714613"/>
            <a:ext cx="1929468" cy="150162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Rechthoek 11">
            <a:extLst>
              <a:ext uri="{FF2B5EF4-FFF2-40B4-BE49-F238E27FC236}">
                <a16:creationId xmlns:a16="http://schemas.microsoft.com/office/drawing/2014/main" id="{B9219751-CF2C-4235-B0B6-13985E19A31B}"/>
              </a:ext>
            </a:extLst>
          </p:cNvPr>
          <p:cNvSpPr/>
          <p:nvPr/>
        </p:nvSpPr>
        <p:spPr>
          <a:xfrm>
            <a:off x="7306811" y="5729680"/>
            <a:ext cx="808057" cy="657535"/>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14" name="Rechte verbindingslijn 13">
            <a:extLst>
              <a:ext uri="{FF2B5EF4-FFF2-40B4-BE49-F238E27FC236}">
                <a16:creationId xmlns:a16="http://schemas.microsoft.com/office/drawing/2014/main" id="{5C74C214-9AF5-4D27-BCF6-8258429C261E}"/>
              </a:ext>
            </a:extLst>
          </p:cNvPr>
          <p:cNvCxnSpPr/>
          <p:nvPr/>
        </p:nvCxnSpPr>
        <p:spPr>
          <a:xfrm flipV="1">
            <a:off x="5377343" y="1199626"/>
            <a:ext cx="2044441" cy="351498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Rechte verbindingslijn 14">
            <a:extLst>
              <a:ext uri="{FF2B5EF4-FFF2-40B4-BE49-F238E27FC236}">
                <a16:creationId xmlns:a16="http://schemas.microsoft.com/office/drawing/2014/main" id="{F57CC12C-6DAA-4646-BDD7-7F609BFECF6D}"/>
              </a:ext>
            </a:extLst>
          </p:cNvPr>
          <p:cNvCxnSpPr>
            <a:cxnSpLocks/>
          </p:cNvCxnSpPr>
          <p:nvPr/>
        </p:nvCxnSpPr>
        <p:spPr>
          <a:xfrm flipV="1">
            <a:off x="7306811" y="4179528"/>
            <a:ext cx="4689446" cy="205261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Rechte verbindingslijn 16">
            <a:extLst>
              <a:ext uri="{FF2B5EF4-FFF2-40B4-BE49-F238E27FC236}">
                <a16:creationId xmlns:a16="http://schemas.microsoft.com/office/drawing/2014/main" id="{67EA324E-75C2-421C-9FDF-98A202371AAB}"/>
              </a:ext>
            </a:extLst>
          </p:cNvPr>
          <p:cNvCxnSpPr>
            <a:cxnSpLocks/>
          </p:cNvCxnSpPr>
          <p:nvPr/>
        </p:nvCxnSpPr>
        <p:spPr>
          <a:xfrm flipV="1">
            <a:off x="7306811" y="4536285"/>
            <a:ext cx="1518407" cy="121348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Rechte verbindingslijn 18">
            <a:extLst>
              <a:ext uri="{FF2B5EF4-FFF2-40B4-BE49-F238E27FC236}">
                <a16:creationId xmlns:a16="http://schemas.microsoft.com/office/drawing/2014/main" id="{438B0D08-A463-47E2-831B-726CACCBA318}"/>
              </a:ext>
            </a:extLst>
          </p:cNvPr>
          <p:cNvCxnSpPr>
            <a:cxnSpLocks/>
          </p:cNvCxnSpPr>
          <p:nvPr/>
        </p:nvCxnSpPr>
        <p:spPr>
          <a:xfrm>
            <a:off x="7306811" y="6387215"/>
            <a:ext cx="1518407" cy="273644"/>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84445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BD582A-6488-4055-871B-FD60014D53C9}"/>
              </a:ext>
            </a:extLst>
          </p:cNvPr>
          <p:cNvSpPr>
            <a:spLocks noGrp="1"/>
          </p:cNvSpPr>
          <p:nvPr>
            <p:ph type="title"/>
          </p:nvPr>
        </p:nvSpPr>
        <p:spPr>
          <a:xfrm>
            <a:off x="838200" y="365125"/>
            <a:ext cx="10515600" cy="608841"/>
          </a:xfrm>
        </p:spPr>
        <p:txBody>
          <a:bodyPr>
            <a:noAutofit/>
          </a:bodyPr>
          <a:lstStyle/>
          <a:p>
            <a:pPr algn="ctr"/>
            <a:r>
              <a:rPr lang="nl-NL" dirty="0" err="1"/>
              <a:t>Selection</a:t>
            </a:r>
            <a:r>
              <a:rPr lang="nl-NL" dirty="0"/>
              <a:t> of </a:t>
            </a:r>
            <a:r>
              <a:rPr lang="nl-NL" dirty="0" err="1"/>
              <a:t>many</a:t>
            </a:r>
            <a:r>
              <a:rPr lang="nl-NL" dirty="0"/>
              <a:t> sources in </a:t>
            </a:r>
            <a:r>
              <a:rPr lang="nl-NL" dirty="0" err="1"/>
              <a:t>Abell</a:t>
            </a:r>
            <a:r>
              <a:rPr lang="nl-NL" dirty="0"/>
              <a:t> 85 (14)</a:t>
            </a:r>
          </a:p>
        </p:txBody>
      </p:sp>
      <p:sp>
        <p:nvSpPr>
          <p:cNvPr id="3" name="Tijdelijke aanduiding voor inhoud 2">
            <a:extLst>
              <a:ext uri="{FF2B5EF4-FFF2-40B4-BE49-F238E27FC236}">
                <a16:creationId xmlns:a16="http://schemas.microsoft.com/office/drawing/2014/main" id="{31EC68FE-D538-4DDE-B460-14680126D349}"/>
              </a:ext>
            </a:extLst>
          </p:cNvPr>
          <p:cNvSpPr>
            <a:spLocks noGrp="1"/>
          </p:cNvSpPr>
          <p:nvPr>
            <p:ph idx="1"/>
          </p:nvPr>
        </p:nvSpPr>
        <p:spPr>
          <a:xfrm>
            <a:off x="67113" y="1333848"/>
            <a:ext cx="4672667" cy="4882393"/>
          </a:xfrm>
        </p:spPr>
        <p:txBody>
          <a:bodyPr>
            <a:normAutofit/>
          </a:bodyPr>
          <a:lstStyle/>
          <a:p>
            <a:r>
              <a:rPr lang="nl-NL" dirty="0" err="1"/>
              <a:t>With</a:t>
            </a:r>
            <a:r>
              <a:rPr lang="nl-NL" dirty="0"/>
              <a:t> 2*RMS </a:t>
            </a:r>
            <a:r>
              <a:rPr lang="nl-NL" dirty="0" err="1"/>
              <a:t>and</a:t>
            </a:r>
            <a:r>
              <a:rPr lang="nl-NL" dirty="0"/>
              <a:t> no </a:t>
            </a:r>
            <a:r>
              <a:rPr lang="nl-NL" dirty="0" err="1"/>
              <a:t>mask</a:t>
            </a:r>
            <a:r>
              <a:rPr lang="nl-NL" dirty="0"/>
              <a:t>:</a:t>
            </a:r>
          </a:p>
          <a:p>
            <a:r>
              <a:rPr lang="nl-NL" dirty="0"/>
              <a:t>We </a:t>
            </a:r>
            <a:r>
              <a:rPr lang="nl-NL" dirty="0" err="1"/>
              <a:t>see</a:t>
            </a:r>
            <a:r>
              <a:rPr lang="nl-NL" dirty="0"/>
              <a:t> </a:t>
            </a:r>
            <a:r>
              <a:rPr lang="nl-NL" dirty="0" err="1"/>
              <a:t>that</a:t>
            </a:r>
            <a:r>
              <a:rPr lang="nl-NL" dirty="0"/>
              <a:t> </a:t>
            </a:r>
            <a:r>
              <a:rPr lang="nl-NL" dirty="0" err="1"/>
              <a:t>there</a:t>
            </a:r>
            <a:r>
              <a:rPr lang="nl-NL" dirty="0"/>
              <a:t> is </a:t>
            </a:r>
            <a:r>
              <a:rPr lang="nl-NL" dirty="0" err="1"/>
              <a:t>one</a:t>
            </a:r>
            <a:r>
              <a:rPr lang="nl-NL" dirty="0"/>
              <a:t> large </a:t>
            </a:r>
            <a:r>
              <a:rPr lang="nl-NL" dirty="0" err="1"/>
              <a:t>blob</a:t>
            </a:r>
            <a:r>
              <a:rPr lang="nl-NL" dirty="0"/>
              <a:t> </a:t>
            </a:r>
            <a:r>
              <a:rPr lang="nl-NL" dirty="0" err="1"/>
              <a:t>with</a:t>
            </a:r>
            <a:r>
              <a:rPr lang="nl-NL" dirty="0"/>
              <a:t> </a:t>
            </a:r>
            <a:r>
              <a:rPr lang="nl-NL" dirty="0" err="1"/>
              <a:t>lots</a:t>
            </a:r>
            <a:r>
              <a:rPr lang="nl-NL" dirty="0"/>
              <a:t> of </a:t>
            </a:r>
            <a:r>
              <a:rPr lang="nl-NL" dirty="0" err="1"/>
              <a:t>noise</a:t>
            </a:r>
            <a:r>
              <a:rPr lang="nl-NL" dirty="0"/>
              <a:t> sources, these </a:t>
            </a:r>
            <a:r>
              <a:rPr lang="nl-NL" dirty="0" err="1"/>
              <a:t>only</a:t>
            </a:r>
            <a:r>
              <a:rPr lang="nl-NL" dirty="0"/>
              <a:t> </a:t>
            </a:r>
            <a:r>
              <a:rPr lang="nl-NL" dirty="0" err="1"/>
              <a:t>appear</a:t>
            </a:r>
            <a:r>
              <a:rPr lang="nl-NL" dirty="0"/>
              <a:t> </a:t>
            </a:r>
            <a:r>
              <a:rPr lang="nl-NL" dirty="0" err="1"/>
              <a:t>around</a:t>
            </a:r>
            <a:r>
              <a:rPr lang="nl-NL" dirty="0"/>
              <a:t> 0,7 </a:t>
            </a:r>
            <a:r>
              <a:rPr lang="nl-NL" dirty="0" err="1"/>
              <a:t>degrees</a:t>
            </a:r>
            <a:r>
              <a:rPr lang="nl-NL" dirty="0"/>
              <a:t> </a:t>
            </a:r>
            <a:r>
              <a:rPr lang="nl-NL" dirty="0" err="1"/>
              <a:t>due</a:t>
            </a:r>
            <a:r>
              <a:rPr lang="nl-NL" dirty="0"/>
              <a:t> </a:t>
            </a:r>
            <a:r>
              <a:rPr lang="nl-NL" dirty="0" err="1"/>
              <a:t>to</a:t>
            </a:r>
            <a:r>
              <a:rPr lang="nl-NL" dirty="0"/>
              <a:t> </a:t>
            </a:r>
            <a:r>
              <a:rPr lang="nl-NL" dirty="0" err="1"/>
              <a:t>the</a:t>
            </a:r>
            <a:r>
              <a:rPr lang="nl-NL" dirty="0"/>
              <a:t> </a:t>
            </a:r>
            <a:r>
              <a:rPr lang="nl-NL" dirty="0" err="1"/>
              <a:t>primary</a:t>
            </a:r>
            <a:r>
              <a:rPr lang="nl-NL" dirty="0"/>
              <a:t> </a:t>
            </a:r>
            <a:r>
              <a:rPr lang="nl-NL" dirty="0" err="1"/>
              <a:t>beam</a:t>
            </a:r>
            <a:r>
              <a:rPr lang="nl-NL" dirty="0"/>
              <a:t> </a:t>
            </a:r>
            <a:r>
              <a:rPr lang="nl-NL" dirty="0" err="1"/>
              <a:t>correction</a:t>
            </a:r>
            <a:r>
              <a:rPr lang="nl-NL" dirty="0"/>
              <a:t>.</a:t>
            </a:r>
          </a:p>
          <a:p>
            <a:endParaRPr lang="nl-NL" dirty="0"/>
          </a:p>
          <a:p>
            <a:endParaRPr lang="nl-NL" dirty="0"/>
          </a:p>
        </p:txBody>
      </p:sp>
      <p:pic>
        <p:nvPicPr>
          <p:cNvPr id="5" name="Afbeelding 4">
            <a:extLst>
              <a:ext uri="{FF2B5EF4-FFF2-40B4-BE49-F238E27FC236}">
                <a16:creationId xmlns:a16="http://schemas.microsoft.com/office/drawing/2014/main" id="{EF520ADC-72C6-42B3-BD75-771ADAE67B4D}"/>
              </a:ext>
            </a:extLst>
          </p:cNvPr>
          <p:cNvPicPr>
            <a:picLocks noChangeAspect="1"/>
          </p:cNvPicPr>
          <p:nvPr/>
        </p:nvPicPr>
        <p:blipFill>
          <a:blip r:embed="rId2"/>
          <a:stretch>
            <a:fillRect/>
          </a:stretch>
        </p:blipFill>
        <p:spPr>
          <a:xfrm>
            <a:off x="5268286" y="1116764"/>
            <a:ext cx="5795961" cy="3902743"/>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604776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BD582A-6488-4055-871B-FD60014D53C9}"/>
              </a:ext>
            </a:extLst>
          </p:cNvPr>
          <p:cNvSpPr>
            <a:spLocks noGrp="1"/>
          </p:cNvSpPr>
          <p:nvPr>
            <p:ph type="title"/>
          </p:nvPr>
        </p:nvSpPr>
        <p:spPr>
          <a:xfrm>
            <a:off x="838200" y="365125"/>
            <a:ext cx="10515600" cy="608841"/>
          </a:xfrm>
        </p:spPr>
        <p:txBody>
          <a:bodyPr>
            <a:noAutofit/>
          </a:bodyPr>
          <a:lstStyle/>
          <a:p>
            <a:pPr algn="ctr"/>
            <a:r>
              <a:rPr lang="nl-NL" dirty="0" err="1"/>
              <a:t>Selection</a:t>
            </a:r>
            <a:r>
              <a:rPr lang="nl-NL" dirty="0"/>
              <a:t> of </a:t>
            </a:r>
            <a:r>
              <a:rPr lang="nl-NL" dirty="0" err="1"/>
              <a:t>many</a:t>
            </a:r>
            <a:r>
              <a:rPr lang="nl-NL" dirty="0"/>
              <a:t> sources in </a:t>
            </a:r>
            <a:r>
              <a:rPr lang="nl-NL" dirty="0" err="1"/>
              <a:t>Abell</a:t>
            </a:r>
            <a:r>
              <a:rPr lang="nl-NL" dirty="0"/>
              <a:t> 85 (15)</a:t>
            </a:r>
          </a:p>
        </p:txBody>
      </p:sp>
      <p:sp>
        <p:nvSpPr>
          <p:cNvPr id="3" name="Tijdelijke aanduiding voor inhoud 2">
            <a:extLst>
              <a:ext uri="{FF2B5EF4-FFF2-40B4-BE49-F238E27FC236}">
                <a16:creationId xmlns:a16="http://schemas.microsoft.com/office/drawing/2014/main" id="{31EC68FE-D538-4DDE-B460-14680126D349}"/>
              </a:ext>
            </a:extLst>
          </p:cNvPr>
          <p:cNvSpPr>
            <a:spLocks noGrp="1"/>
          </p:cNvSpPr>
          <p:nvPr>
            <p:ph idx="1"/>
          </p:nvPr>
        </p:nvSpPr>
        <p:spPr>
          <a:xfrm>
            <a:off x="67113" y="1333848"/>
            <a:ext cx="4672667" cy="4882393"/>
          </a:xfrm>
        </p:spPr>
        <p:txBody>
          <a:bodyPr>
            <a:normAutofit/>
          </a:bodyPr>
          <a:lstStyle/>
          <a:p>
            <a:r>
              <a:rPr lang="nl-NL" dirty="0" err="1"/>
              <a:t>And</a:t>
            </a:r>
            <a:r>
              <a:rPr lang="nl-NL" dirty="0"/>
              <a:t> we </a:t>
            </a:r>
            <a:r>
              <a:rPr lang="nl-NL" dirty="0" err="1"/>
              <a:t>also</a:t>
            </a:r>
            <a:r>
              <a:rPr lang="nl-NL" dirty="0"/>
              <a:t> </a:t>
            </a:r>
            <a:r>
              <a:rPr lang="nl-NL" dirty="0" err="1"/>
              <a:t>see</a:t>
            </a:r>
            <a:r>
              <a:rPr lang="nl-NL" dirty="0"/>
              <a:t> </a:t>
            </a:r>
            <a:r>
              <a:rPr lang="nl-NL" dirty="0" err="1"/>
              <a:t>that</a:t>
            </a:r>
            <a:r>
              <a:rPr lang="nl-NL" dirty="0"/>
              <a:t> these </a:t>
            </a:r>
            <a:r>
              <a:rPr lang="nl-NL" dirty="0" err="1"/>
              <a:t>noise</a:t>
            </a:r>
            <a:r>
              <a:rPr lang="nl-NL" dirty="0"/>
              <a:t> sources are </a:t>
            </a:r>
            <a:r>
              <a:rPr lang="nl-NL" dirty="0" err="1"/>
              <a:t>nicely</a:t>
            </a:r>
            <a:r>
              <a:rPr lang="nl-NL" dirty="0"/>
              <a:t> </a:t>
            </a:r>
            <a:r>
              <a:rPr lang="nl-NL" dirty="0" err="1"/>
              <a:t>centered</a:t>
            </a:r>
            <a:r>
              <a:rPr lang="nl-NL" dirty="0"/>
              <a:t> </a:t>
            </a:r>
            <a:r>
              <a:rPr lang="nl-NL" dirty="0" err="1"/>
              <a:t>around</a:t>
            </a:r>
            <a:r>
              <a:rPr lang="nl-NL" dirty="0"/>
              <a:t> 0 Q </a:t>
            </a:r>
            <a:r>
              <a:rPr lang="nl-NL" dirty="0" err="1"/>
              <a:t>and</a:t>
            </a:r>
            <a:r>
              <a:rPr lang="nl-NL" dirty="0"/>
              <a:t> U.</a:t>
            </a:r>
          </a:p>
          <a:p>
            <a:endParaRPr lang="nl-NL" dirty="0"/>
          </a:p>
        </p:txBody>
      </p:sp>
      <p:pic>
        <p:nvPicPr>
          <p:cNvPr id="9" name="Afbeelding 8">
            <a:extLst>
              <a:ext uri="{FF2B5EF4-FFF2-40B4-BE49-F238E27FC236}">
                <a16:creationId xmlns:a16="http://schemas.microsoft.com/office/drawing/2014/main" id="{85A0F9F0-E6A4-42AD-A2E5-ED039363EBE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897460" y="1072646"/>
            <a:ext cx="5634490" cy="2892677"/>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Afbeelding 5">
            <a:extLst>
              <a:ext uri="{FF2B5EF4-FFF2-40B4-BE49-F238E27FC236}">
                <a16:creationId xmlns:a16="http://schemas.microsoft.com/office/drawing/2014/main" id="{6833CA38-AF45-4263-9D8E-62A179FCA5D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97460" y="3965323"/>
            <a:ext cx="5634490" cy="2892677"/>
          </a:xfrm>
          <a:prstGeom prst="rect">
            <a:avLst/>
          </a:prstGeom>
          <a:solidFill>
            <a:srgbClr val="FFFFFF">
              <a:shade val="85000"/>
            </a:srgbClr>
          </a:solidFill>
          <a:ln w="3175"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367010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BD582A-6488-4055-871B-FD60014D53C9}"/>
              </a:ext>
            </a:extLst>
          </p:cNvPr>
          <p:cNvSpPr>
            <a:spLocks noGrp="1"/>
          </p:cNvSpPr>
          <p:nvPr>
            <p:ph type="title"/>
          </p:nvPr>
        </p:nvSpPr>
        <p:spPr>
          <a:xfrm>
            <a:off x="838200" y="365125"/>
            <a:ext cx="10515600" cy="608841"/>
          </a:xfrm>
        </p:spPr>
        <p:txBody>
          <a:bodyPr>
            <a:noAutofit/>
          </a:bodyPr>
          <a:lstStyle/>
          <a:p>
            <a:pPr algn="ctr"/>
            <a:r>
              <a:rPr lang="nl-NL" dirty="0" err="1"/>
              <a:t>Selection</a:t>
            </a:r>
            <a:r>
              <a:rPr lang="nl-NL" dirty="0"/>
              <a:t> of </a:t>
            </a:r>
            <a:r>
              <a:rPr lang="nl-NL" dirty="0" err="1"/>
              <a:t>many</a:t>
            </a:r>
            <a:r>
              <a:rPr lang="nl-NL" dirty="0"/>
              <a:t> sources in </a:t>
            </a:r>
            <a:r>
              <a:rPr lang="nl-NL" dirty="0" err="1"/>
              <a:t>Abell</a:t>
            </a:r>
            <a:r>
              <a:rPr lang="nl-NL" dirty="0"/>
              <a:t> 85 (16)</a:t>
            </a:r>
          </a:p>
        </p:txBody>
      </p:sp>
      <p:sp>
        <p:nvSpPr>
          <p:cNvPr id="3" name="Tijdelijke aanduiding voor inhoud 2">
            <a:extLst>
              <a:ext uri="{FF2B5EF4-FFF2-40B4-BE49-F238E27FC236}">
                <a16:creationId xmlns:a16="http://schemas.microsoft.com/office/drawing/2014/main" id="{31EC68FE-D538-4DDE-B460-14680126D349}"/>
              </a:ext>
            </a:extLst>
          </p:cNvPr>
          <p:cNvSpPr>
            <a:spLocks noGrp="1"/>
          </p:cNvSpPr>
          <p:nvPr>
            <p:ph idx="1"/>
          </p:nvPr>
        </p:nvSpPr>
        <p:spPr>
          <a:xfrm>
            <a:off x="67113" y="1333849"/>
            <a:ext cx="4672667" cy="2335696"/>
          </a:xfrm>
        </p:spPr>
        <p:txBody>
          <a:bodyPr>
            <a:normAutofit fontScale="85000" lnSpcReduction="10000"/>
          </a:bodyPr>
          <a:lstStyle/>
          <a:p>
            <a:r>
              <a:rPr lang="nl-NL" dirty="0" err="1"/>
              <a:t>If</a:t>
            </a:r>
            <a:r>
              <a:rPr lang="nl-NL" dirty="0"/>
              <a:t> we select </a:t>
            </a:r>
            <a:r>
              <a:rPr lang="nl-NL" dirty="0" err="1"/>
              <a:t>only</a:t>
            </a:r>
            <a:r>
              <a:rPr lang="nl-NL" dirty="0"/>
              <a:t> sources </a:t>
            </a:r>
            <a:r>
              <a:rPr lang="nl-NL" dirty="0" err="1"/>
              <a:t>with</a:t>
            </a:r>
            <a:r>
              <a:rPr lang="nl-NL" dirty="0"/>
              <a:t> 2*RMS </a:t>
            </a:r>
            <a:r>
              <a:rPr lang="nl-NL" dirty="0" err="1"/>
              <a:t>outside</a:t>
            </a:r>
            <a:r>
              <a:rPr lang="nl-NL" dirty="0"/>
              <a:t> of </a:t>
            </a:r>
            <a:r>
              <a:rPr lang="nl-NL" dirty="0" err="1"/>
              <a:t>the</a:t>
            </a:r>
            <a:r>
              <a:rPr lang="nl-NL" dirty="0"/>
              <a:t> </a:t>
            </a:r>
            <a:r>
              <a:rPr lang="nl-NL" dirty="0" err="1"/>
              <a:t>circular</a:t>
            </a:r>
            <a:r>
              <a:rPr lang="nl-NL" dirty="0"/>
              <a:t> </a:t>
            </a:r>
            <a:r>
              <a:rPr lang="nl-NL" dirty="0" err="1"/>
              <a:t>aperture</a:t>
            </a:r>
            <a:r>
              <a:rPr lang="nl-NL" dirty="0"/>
              <a:t>, we </a:t>
            </a:r>
            <a:r>
              <a:rPr lang="nl-NL" dirty="0" err="1"/>
              <a:t>can</a:t>
            </a:r>
            <a:r>
              <a:rPr lang="nl-NL" dirty="0"/>
              <a:t> look at </a:t>
            </a:r>
            <a:r>
              <a:rPr lang="nl-NL" dirty="0" err="1"/>
              <a:t>almost</a:t>
            </a:r>
            <a:r>
              <a:rPr lang="nl-NL" dirty="0"/>
              <a:t> </a:t>
            </a:r>
            <a:r>
              <a:rPr lang="nl-NL" dirty="0" err="1"/>
              <a:t>only</a:t>
            </a:r>
            <a:r>
              <a:rPr lang="nl-NL" dirty="0"/>
              <a:t> </a:t>
            </a:r>
            <a:r>
              <a:rPr lang="nl-NL" dirty="0" err="1"/>
              <a:t>noise</a:t>
            </a:r>
            <a:r>
              <a:rPr lang="nl-NL" dirty="0"/>
              <a:t> sources.</a:t>
            </a:r>
          </a:p>
          <a:p>
            <a:r>
              <a:rPr lang="nl-NL" dirty="0"/>
              <a:t>We </a:t>
            </a:r>
            <a:r>
              <a:rPr lang="nl-NL" dirty="0" err="1"/>
              <a:t>still</a:t>
            </a:r>
            <a:r>
              <a:rPr lang="nl-NL" dirty="0"/>
              <a:t> </a:t>
            </a:r>
            <a:r>
              <a:rPr lang="nl-NL" dirty="0" err="1"/>
              <a:t>see</a:t>
            </a:r>
            <a:r>
              <a:rPr lang="nl-NL" dirty="0"/>
              <a:t> </a:t>
            </a:r>
            <a:r>
              <a:rPr lang="nl-NL" dirty="0" err="1"/>
              <a:t>some</a:t>
            </a:r>
            <a:r>
              <a:rPr lang="nl-NL" dirty="0"/>
              <a:t> </a:t>
            </a:r>
            <a:r>
              <a:rPr lang="nl-NL" dirty="0" err="1"/>
              <a:t>fluctuation</a:t>
            </a:r>
            <a:r>
              <a:rPr lang="nl-NL" dirty="0"/>
              <a:t> in </a:t>
            </a:r>
            <a:r>
              <a:rPr lang="nl-NL" dirty="0" err="1"/>
              <a:t>angle</a:t>
            </a:r>
            <a:r>
              <a:rPr lang="nl-NL" dirty="0"/>
              <a:t> </a:t>
            </a:r>
            <a:r>
              <a:rPr lang="nl-NL" dirty="0" err="1"/>
              <a:t>distribution</a:t>
            </a:r>
            <a:r>
              <a:rPr lang="nl-NL" dirty="0"/>
              <a:t> </a:t>
            </a:r>
            <a:r>
              <a:rPr lang="nl-NL" dirty="0">
                <a:sym typeface="Wingdings" panose="05000000000000000000" pitchFamily="2" charset="2"/>
              </a:rPr>
              <a:t> </a:t>
            </a:r>
            <a:r>
              <a:rPr lang="nl-NL" dirty="0" err="1">
                <a:sym typeface="Wingdings" panose="05000000000000000000" pitchFamily="2" charset="2"/>
              </a:rPr>
              <a:t>noise</a:t>
            </a:r>
            <a:r>
              <a:rPr lang="nl-NL" dirty="0">
                <a:sym typeface="Wingdings" panose="05000000000000000000" pitchFamily="2" charset="2"/>
              </a:rPr>
              <a:t> sources </a:t>
            </a:r>
            <a:r>
              <a:rPr lang="nl-NL" dirty="0" err="1">
                <a:sym typeface="Wingdings" panose="05000000000000000000" pitchFamily="2" charset="2"/>
              </a:rPr>
              <a:t>also</a:t>
            </a:r>
            <a:r>
              <a:rPr lang="nl-NL" dirty="0">
                <a:sym typeface="Wingdings" panose="05000000000000000000" pitchFamily="2" charset="2"/>
              </a:rPr>
              <a:t> suffer </a:t>
            </a:r>
            <a:r>
              <a:rPr lang="nl-NL" dirty="0" err="1">
                <a:sym typeface="Wingdings" panose="05000000000000000000" pitchFamily="2" charset="2"/>
              </a:rPr>
              <a:t>from</a:t>
            </a:r>
            <a:r>
              <a:rPr lang="nl-NL" dirty="0">
                <a:sym typeface="Wingdings" panose="05000000000000000000" pitchFamily="2" charset="2"/>
              </a:rPr>
              <a:t> </a:t>
            </a:r>
            <a:r>
              <a:rPr lang="nl-NL" dirty="0" err="1">
                <a:sym typeface="Wingdings" panose="05000000000000000000" pitchFamily="2" charset="2"/>
              </a:rPr>
              <a:t>this</a:t>
            </a:r>
            <a:r>
              <a:rPr lang="nl-NL" dirty="0">
                <a:sym typeface="Wingdings" panose="05000000000000000000" pitchFamily="2" charset="2"/>
              </a:rPr>
              <a:t> bias</a:t>
            </a:r>
            <a:endParaRPr lang="nl-NL" dirty="0"/>
          </a:p>
          <a:p>
            <a:endParaRPr lang="nl-NL" dirty="0"/>
          </a:p>
        </p:txBody>
      </p:sp>
      <p:pic>
        <p:nvPicPr>
          <p:cNvPr id="5" name="Afbeelding 4">
            <a:extLst>
              <a:ext uri="{FF2B5EF4-FFF2-40B4-BE49-F238E27FC236}">
                <a16:creationId xmlns:a16="http://schemas.microsoft.com/office/drawing/2014/main" id="{E2EA23F3-C418-48D8-931A-245F2FD316FD}"/>
              </a:ext>
            </a:extLst>
          </p:cNvPr>
          <p:cNvPicPr>
            <a:picLocks noChangeAspect="1"/>
          </p:cNvPicPr>
          <p:nvPr/>
        </p:nvPicPr>
        <p:blipFill>
          <a:blip r:embed="rId2"/>
          <a:stretch>
            <a:fillRect/>
          </a:stretch>
        </p:blipFill>
        <p:spPr>
          <a:xfrm>
            <a:off x="5654181" y="1145246"/>
            <a:ext cx="6280477" cy="4307598"/>
          </a:xfrm>
          <a:prstGeom prst="rect">
            <a:avLst/>
          </a:prstGeom>
          <a:solidFill>
            <a:srgbClr val="FFFFFF">
              <a:shade val="85000"/>
            </a:srgbClr>
          </a:solidFill>
          <a:ln w="3175"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8" name="Rechte verbindingslijn met pijl 7">
            <a:extLst>
              <a:ext uri="{FF2B5EF4-FFF2-40B4-BE49-F238E27FC236}">
                <a16:creationId xmlns:a16="http://schemas.microsoft.com/office/drawing/2014/main" id="{ECAFC7E3-3C77-48B5-AB7A-A2BB0835DF55}"/>
              </a:ext>
            </a:extLst>
          </p:cNvPr>
          <p:cNvCxnSpPr>
            <a:cxnSpLocks/>
          </p:cNvCxnSpPr>
          <p:nvPr/>
        </p:nvCxnSpPr>
        <p:spPr>
          <a:xfrm flipV="1">
            <a:off x="10167458" y="4907560"/>
            <a:ext cx="176168" cy="10234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kstvak 12">
            <a:extLst>
              <a:ext uri="{FF2B5EF4-FFF2-40B4-BE49-F238E27FC236}">
                <a16:creationId xmlns:a16="http://schemas.microsoft.com/office/drawing/2014/main" id="{C89B4A03-0BEF-4122-9163-6B7CA0CAAC73}"/>
              </a:ext>
            </a:extLst>
          </p:cNvPr>
          <p:cNvSpPr txBox="1"/>
          <p:nvPr/>
        </p:nvSpPr>
        <p:spPr>
          <a:xfrm>
            <a:off x="6684747" y="6031575"/>
            <a:ext cx="5370445" cy="369332"/>
          </a:xfrm>
          <a:prstGeom prst="rect">
            <a:avLst/>
          </a:prstGeom>
          <a:noFill/>
        </p:spPr>
        <p:txBody>
          <a:bodyPr wrap="none" rtlCol="0">
            <a:spAutoFit/>
          </a:bodyPr>
          <a:lstStyle/>
          <a:p>
            <a:r>
              <a:rPr lang="nl-NL" dirty="0" err="1"/>
              <a:t>Almost</a:t>
            </a:r>
            <a:r>
              <a:rPr lang="nl-NL" dirty="0"/>
              <a:t> no real sources, in </a:t>
            </a:r>
            <a:r>
              <a:rPr lang="nl-NL" dirty="0" err="1"/>
              <a:t>total</a:t>
            </a:r>
            <a:r>
              <a:rPr lang="nl-NL" dirty="0"/>
              <a:t> we have ~4500 sources </a:t>
            </a:r>
          </a:p>
        </p:txBody>
      </p:sp>
      <p:pic>
        <p:nvPicPr>
          <p:cNvPr id="15" name="Afbeelding 14">
            <a:extLst>
              <a:ext uri="{FF2B5EF4-FFF2-40B4-BE49-F238E27FC236}">
                <a16:creationId xmlns:a16="http://schemas.microsoft.com/office/drawing/2014/main" id="{AC19F7AE-3CB4-4330-BE6E-5D856E71A3AD}"/>
              </a:ext>
            </a:extLst>
          </p:cNvPr>
          <p:cNvPicPr>
            <a:picLocks noChangeAspect="1"/>
          </p:cNvPicPr>
          <p:nvPr/>
        </p:nvPicPr>
        <p:blipFill>
          <a:blip r:embed="rId3"/>
          <a:stretch>
            <a:fillRect/>
          </a:stretch>
        </p:blipFill>
        <p:spPr>
          <a:xfrm>
            <a:off x="511291" y="3741624"/>
            <a:ext cx="3784309" cy="2968085"/>
          </a:xfrm>
          <a:prstGeom prst="rect">
            <a:avLst/>
          </a:prstGeom>
          <a:solidFill>
            <a:srgbClr val="FFFFFF">
              <a:shade val="85000"/>
            </a:srgbClr>
          </a:solidFill>
          <a:ln w="63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25481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62105D-6315-4719-8010-3740E8542836}"/>
              </a:ext>
            </a:extLst>
          </p:cNvPr>
          <p:cNvSpPr>
            <a:spLocks noGrp="1"/>
          </p:cNvSpPr>
          <p:nvPr>
            <p:ph type="title"/>
          </p:nvPr>
        </p:nvSpPr>
        <p:spPr>
          <a:xfrm>
            <a:off x="838200" y="365125"/>
            <a:ext cx="10515600" cy="1325563"/>
          </a:xfrm>
        </p:spPr>
        <p:txBody>
          <a:bodyPr anchor="ctr">
            <a:normAutofit/>
          </a:bodyPr>
          <a:lstStyle/>
          <a:p>
            <a:r>
              <a:rPr lang="nl-NL" dirty="0"/>
              <a:t>Step 3: </a:t>
            </a:r>
            <a:r>
              <a:rPr lang="nl-NL" dirty="0" err="1"/>
              <a:t>Downloading</a:t>
            </a:r>
            <a:r>
              <a:rPr lang="nl-NL" dirty="0"/>
              <a:t> </a:t>
            </a:r>
            <a:r>
              <a:rPr lang="nl-NL" dirty="0" err="1"/>
              <a:t>and</a:t>
            </a:r>
            <a:r>
              <a:rPr lang="nl-NL" dirty="0"/>
              <a:t> </a:t>
            </a:r>
            <a:r>
              <a:rPr lang="nl-NL" dirty="0" err="1"/>
              <a:t>inspecting</a:t>
            </a:r>
            <a:r>
              <a:rPr lang="nl-NL" dirty="0"/>
              <a:t> data (2)</a:t>
            </a:r>
          </a:p>
        </p:txBody>
      </p:sp>
      <p:pic>
        <p:nvPicPr>
          <p:cNvPr id="1026" name="Picture 2">
            <a:extLst>
              <a:ext uri="{FF2B5EF4-FFF2-40B4-BE49-F238E27FC236}">
                <a16:creationId xmlns:a16="http://schemas.microsoft.com/office/drawing/2014/main" id="{97B0F9D4-71A8-44AC-B461-FFE62C45047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30694" y="2000722"/>
            <a:ext cx="5045030" cy="4351338"/>
          </a:xfrm>
          <a:prstGeom prst="rect">
            <a:avLst/>
          </a:prstGeom>
          <a:solidFill>
            <a:srgbClr val="FFFFFF"/>
          </a:solidFill>
        </p:spPr>
      </p:pic>
      <p:sp>
        <p:nvSpPr>
          <p:cNvPr id="4" name="Tekstvak 3">
            <a:extLst>
              <a:ext uri="{FF2B5EF4-FFF2-40B4-BE49-F238E27FC236}">
                <a16:creationId xmlns:a16="http://schemas.microsoft.com/office/drawing/2014/main" id="{DE9B9582-95D0-4380-A7B0-E6783A903D7F}"/>
              </a:ext>
            </a:extLst>
          </p:cNvPr>
          <p:cNvSpPr txBox="1"/>
          <p:nvPr/>
        </p:nvSpPr>
        <p:spPr>
          <a:xfrm>
            <a:off x="6281738" y="1631390"/>
            <a:ext cx="6030562" cy="369332"/>
          </a:xfrm>
          <a:prstGeom prst="rect">
            <a:avLst/>
          </a:prstGeom>
          <a:noFill/>
        </p:spPr>
        <p:txBody>
          <a:bodyPr wrap="none" rtlCol="0">
            <a:spAutoFit/>
          </a:bodyPr>
          <a:lstStyle/>
          <a:p>
            <a:r>
              <a:rPr lang="nl-NL" dirty="0"/>
              <a:t>I </a:t>
            </a:r>
            <a:r>
              <a:rPr lang="nl-NL" dirty="0" err="1"/>
              <a:t>datacube</a:t>
            </a:r>
            <a:r>
              <a:rPr lang="nl-NL" dirty="0"/>
              <a:t> </a:t>
            </a:r>
            <a:r>
              <a:rPr lang="nl-NL" dirty="0" err="1"/>
              <a:t>averaged</a:t>
            </a:r>
            <a:r>
              <a:rPr lang="nl-NL" dirty="0"/>
              <a:t> over </a:t>
            </a:r>
            <a:r>
              <a:rPr lang="nl-NL" dirty="0" err="1"/>
              <a:t>all</a:t>
            </a:r>
            <a:r>
              <a:rPr lang="nl-NL" dirty="0"/>
              <a:t> </a:t>
            </a:r>
            <a:r>
              <a:rPr lang="nl-NL" dirty="0" err="1"/>
              <a:t>frequencies</a:t>
            </a:r>
            <a:r>
              <a:rPr lang="nl-NL" dirty="0"/>
              <a:t>, </a:t>
            </a:r>
            <a:r>
              <a:rPr lang="nl-NL" dirty="0" err="1"/>
              <a:t>all</a:t>
            </a:r>
            <a:r>
              <a:rPr lang="nl-NL" dirty="0"/>
              <a:t> </a:t>
            </a:r>
            <a:r>
              <a:rPr lang="nl-NL" dirty="0" err="1"/>
              <a:t>rings</a:t>
            </a:r>
            <a:r>
              <a:rPr lang="nl-NL" dirty="0"/>
              <a:t> </a:t>
            </a:r>
            <a:r>
              <a:rPr lang="nl-NL" dirty="0" err="1"/>
              <a:t>can</a:t>
            </a:r>
            <a:r>
              <a:rPr lang="nl-NL" dirty="0"/>
              <a:t> </a:t>
            </a:r>
            <a:r>
              <a:rPr lang="nl-NL" dirty="0" err="1"/>
              <a:t>be</a:t>
            </a:r>
            <a:r>
              <a:rPr lang="nl-NL" dirty="0"/>
              <a:t> </a:t>
            </a:r>
            <a:r>
              <a:rPr lang="nl-NL" dirty="0" err="1"/>
              <a:t>seen</a:t>
            </a:r>
            <a:r>
              <a:rPr lang="nl-NL" dirty="0"/>
              <a:t>:</a:t>
            </a:r>
          </a:p>
        </p:txBody>
      </p:sp>
      <p:sp>
        <p:nvSpPr>
          <p:cNvPr id="7" name="Rectangle 6">
            <a:extLst>
              <a:ext uri="{FF2B5EF4-FFF2-40B4-BE49-F238E27FC236}">
                <a16:creationId xmlns:a16="http://schemas.microsoft.com/office/drawing/2014/main" id="{E3433C09-3052-49E6-817E-AA7364E32843}"/>
              </a:ext>
            </a:extLst>
          </p:cNvPr>
          <p:cNvSpPr>
            <a:spLocks noChangeArrowheads="1"/>
          </p:cNvSpPr>
          <p:nvPr/>
        </p:nvSpPr>
        <p:spPr bwMode="auto">
          <a:xfrm>
            <a:off x="506197" y="1393450"/>
            <a:ext cx="5775541"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nl-NL"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On the I and Q cubes, a perfect ring is present of </a:t>
            </a:r>
            <a:r>
              <a:rPr kumimoji="0" lang="en-US" altLang="nl-NL" sz="20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NaN</a:t>
            </a:r>
            <a:r>
              <a:rPr kumimoji="0" lang="en-US" altLang="nl-NL"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pixels, spanning the whole image.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nl-NL"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This is not normal. This is visible on more than one image and the circle changes radius depending on the frequency</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nl-NL" sz="2000"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nl-NL" sz="2000" b="0" i="0" u="none" strike="noStrike" cap="none" normalizeH="0" baseline="0" dirty="0">
                <a:ln>
                  <a:noFill/>
                </a:ln>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“To account for the unreliability of primary beam corrections far from the pointing </a:t>
            </a:r>
            <a:r>
              <a:rPr kumimoji="0" lang="en-US" altLang="nl-NL" sz="2000" b="0" i="0" u="none" strike="noStrike" cap="none" normalizeH="0" baseline="0" dirty="0" err="1">
                <a:ln>
                  <a:noFill/>
                </a:ln>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centre</a:t>
            </a:r>
            <a:r>
              <a:rPr kumimoji="0" lang="en-US" altLang="nl-NL" sz="2000" b="0" i="0" u="none" strike="noStrike" cap="none" normalizeH="0" baseline="0" dirty="0">
                <a:ln>
                  <a:noFill/>
                </a:ln>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pixels are blanked as for the 5pln cubes discussed above.”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nl-NL" sz="2000"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nl-NL"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Should we only look at sources within this circle then?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nl-NL" sz="2000"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nl-NL" sz="2000" b="0" i="1" u="none" strike="noStrike" cap="none" normalizeH="0" baseline="0" dirty="0">
                <a:ln>
                  <a:noFill/>
                </a:ln>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“Derived </a:t>
            </a:r>
            <a:r>
              <a:rPr kumimoji="0" lang="en-US" altLang="nl-NL" sz="2000" b="0" i="1" u="none" strike="noStrike" cap="none" normalizeH="0" baseline="0" dirty="0" err="1">
                <a:ln>
                  <a:noFill/>
                </a:ln>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brightnesses</a:t>
            </a:r>
            <a:r>
              <a:rPr kumimoji="0" lang="en-US" altLang="nl-NL" sz="2000" b="0" i="1" u="none" strike="noStrike" cap="none" normalizeH="0" baseline="0" dirty="0">
                <a:ln>
                  <a:noFill/>
                </a:ln>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and especially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nl-NL" sz="2000" b="0" i="1" u="none" strike="noStrike" cap="none" normalizeH="0" baseline="0" dirty="0">
                <a:ln>
                  <a:noFill/>
                </a:ln>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spectral indices, are therefore not reliable beyond a radius of 36′.”</a:t>
            </a:r>
          </a:p>
        </p:txBody>
      </p:sp>
    </p:spTree>
    <p:extLst>
      <p:ext uri="{BB962C8B-B14F-4D97-AF65-F5344CB8AC3E}">
        <p14:creationId xmlns:p14="http://schemas.microsoft.com/office/powerpoint/2010/main" val="7795949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BD582A-6488-4055-871B-FD60014D53C9}"/>
              </a:ext>
            </a:extLst>
          </p:cNvPr>
          <p:cNvSpPr>
            <a:spLocks noGrp="1"/>
          </p:cNvSpPr>
          <p:nvPr>
            <p:ph type="title"/>
          </p:nvPr>
        </p:nvSpPr>
        <p:spPr>
          <a:xfrm>
            <a:off x="838200" y="365125"/>
            <a:ext cx="10515600" cy="608841"/>
          </a:xfrm>
        </p:spPr>
        <p:txBody>
          <a:bodyPr>
            <a:noAutofit/>
          </a:bodyPr>
          <a:lstStyle/>
          <a:p>
            <a:pPr algn="ctr"/>
            <a:r>
              <a:rPr lang="nl-NL" dirty="0" err="1"/>
              <a:t>Checking</a:t>
            </a:r>
            <a:r>
              <a:rPr lang="nl-NL" dirty="0"/>
              <a:t> </a:t>
            </a:r>
            <a:r>
              <a:rPr lang="nl-NL" dirty="0" err="1"/>
              <a:t>Abell</a:t>
            </a:r>
            <a:r>
              <a:rPr lang="nl-NL" dirty="0"/>
              <a:t> 133 as </a:t>
            </a:r>
            <a:r>
              <a:rPr lang="nl-NL" dirty="0" err="1"/>
              <a:t>comparison</a:t>
            </a:r>
            <a:endParaRPr lang="nl-NL" dirty="0"/>
          </a:p>
        </p:txBody>
      </p:sp>
      <p:sp>
        <p:nvSpPr>
          <p:cNvPr id="7" name="Tekstvak 6">
            <a:extLst>
              <a:ext uri="{FF2B5EF4-FFF2-40B4-BE49-F238E27FC236}">
                <a16:creationId xmlns:a16="http://schemas.microsoft.com/office/drawing/2014/main" id="{D1189F79-6E29-4ECB-BD2D-4F4F82301EF2}"/>
              </a:ext>
            </a:extLst>
          </p:cNvPr>
          <p:cNvSpPr txBox="1"/>
          <p:nvPr/>
        </p:nvSpPr>
        <p:spPr>
          <a:xfrm>
            <a:off x="1098958" y="973966"/>
            <a:ext cx="9558707" cy="369332"/>
          </a:xfrm>
          <a:prstGeom prst="rect">
            <a:avLst/>
          </a:prstGeom>
          <a:noFill/>
        </p:spPr>
        <p:txBody>
          <a:bodyPr wrap="none" rtlCol="0">
            <a:spAutoFit/>
          </a:bodyPr>
          <a:lstStyle/>
          <a:p>
            <a:r>
              <a:rPr lang="nl-NL" dirty="0"/>
              <a:t>We </a:t>
            </a:r>
            <a:r>
              <a:rPr lang="nl-NL" dirty="0" err="1"/>
              <a:t>use</a:t>
            </a:r>
            <a:r>
              <a:rPr lang="nl-NL" dirty="0"/>
              <a:t> 3*RMS limit </a:t>
            </a:r>
            <a:r>
              <a:rPr lang="nl-NL" dirty="0" err="1"/>
              <a:t>and</a:t>
            </a:r>
            <a:r>
              <a:rPr lang="nl-NL" dirty="0"/>
              <a:t> </a:t>
            </a:r>
            <a:r>
              <a:rPr lang="nl-NL" dirty="0" err="1"/>
              <a:t>circular</a:t>
            </a:r>
            <a:r>
              <a:rPr lang="nl-NL" dirty="0"/>
              <a:t> </a:t>
            </a:r>
            <a:r>
              <a:rPr lang="nl-NL" dirty="0" err="1"/>
              <a:t>aperture</a:t>
            </a:r>
            <a:r>
              <a:rPr lang="nl-NL" dirty="0"/>
              <a:t> of radius 0,6*</a:t>
            </a:r>
            <a:r>
              <a:rPr lang="nl-NL" dirty="0" err="1"/>
              <a:t>height</a:t>
            </a:r>
            <a:r>
              <a:rPr lang="nl-NL" dirty="0"/>
              <a:t> frame as </a:t>
            </a:r>
            <a:r>
              <a:rPr lang="nl-NL" dirty="0" err="1"/>
              <a:t>selection</a:t>
            </a:r>
            <a:r>
              <a:rPr lang="nl-NL" dirty="0"/>
              <a:t> criteria of sources.</a:t>
            </a:r>
          </a:p>
        </p:txBody>
      </p:sp>
      <p:pic>
        <p:nvPicPr>
          <p:cNvPr id="10" name="Afbeelding 9">
            <a:extLst>
              <a:ext uri="{FF2B5EF4-FFF2-40B4-BE49-F238E27FC236}">
                <a16:creationId xmlns:a16="http://schemas.microsoft.com/office/drawing/2014/main" id="{5A15C91D-ED58-4EAD-B413-032D1FAE108B}"/>
              </a:ext>
            </a:extLst>
          </p:cNvPr>
          <p:cNvPicPr>
            <a:picLocks noChangeAspect="1"/>
          </p:cNvPicPr>
          <p:nvPr/>
        </p:nvPicPr>
        <p:blipFill>
          <a:blip r:embed="rId2"/>
          <a:stretch>
            <a:fillRect/>
          </a:stretch>
        </p:blipFill>
        <p:spPr>
          <a:xfrm>
            <a:off x="201337" y="1343298"/>
            <a:ext cx="3648311" cy="2784085"/>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Afbeelding 11">
            <a:extLst>
              <a:ext uri="{FF2B5EF4-FFF2-40B4-BE49-F238E27FC236}">
                <a16:creationId xmlns:a16="http://schemas.microsoft.com/office/drawing/2014/main" id="{578FF1A3-D877-40C1-BAB2-E7544C59310D}"/>
              </a:ext>
            </a:extLst>
          </p:cNvPr>
          <p:cNvPicPr>
            <a:picLocks noChangeAspect="1"/>
          </p:cNvPicPr>
          <p:nvPr/>
        </p:nvPicPr>
        <p:blipFill>
          <a:blip r:embed="rId3"/>
          <a:stretch>
            <a:fillRect/>
          </a:stretch>
        </p:blipFill>
        <p:spPr>
          <a:xfrm>
            <a:off x="201337" y="4058462"/>
            <a:ext cx="3648311" cy="2810898"/>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Tekstvak 15">
            <a:extLst>
              <a:ext uri="{FF2B5EF4-FFF2-40B4-BE49-F238E27FC236}">
                <a16:creationId xmlns:a16="http://schemas.microsoft.com/office/drawing/2014/main" id="{162FA368-BD6C-4CB1-A75E-73CDECD9B879}"/>
              </a:ext>
            </a:extLst>
          </p:cNvPr>
          <p:cNvSpPr txBox="1"/>
          <p:nvPr/>
        </p:nvSpPr>
        <p:spPr>
          <a:xfrm>
            <a:off x="686290" y="1343298"/>
            <a:ext cx="564578" cy="769441"/>
          </a:xfrm>
          <a:prstGeom prst="rect">
            <a:avLst/>
          </a:prstGeom>
          <a:noFill/>
        </p:spPr>
        <p:txBody>
          <a:bodyPr wrap="none" rtlCol="0">
            <a:spAutoFit/>
          </a:bodyPr>
          <a:lstStyle/>
          <a:p>
            <a:r>
              <a:rPr lang="nl-NL" sz="4400" dirty="0">
                <a:solidFill>
                  <a:srgbClr val="FF0000"/>
                </a:solidFill>
              </a:rPr>
              <a:t>Q</a:t>
            </a:r>
          </a:p>
        </p:txBody>
      </p:sp>
      <p:sp>
        <p:nvSpPr>
          <p:cNvPr id="17" name="Tekstvak 16">
            <a:extLst>
              <a:ext uri="{FF2B5EF4-FFF2-40B4-BE49-F238E27FC236}">
                <a16:creationId xmlns:a16="http://schemas.microsoft.com/office/drawing/2014/main" id="{3B62DC5D-A5FA-4036-A059-83D10D8B5E9C}"/>
              </a:ext>
            </a:extLst>
          </p:cNvPr>
          <p:cNvSpPr txBox="1"/>
          <p:nvPr/>
        </p:nvSpPr>
        <p:spPr>
          <a:xfrm>
            <a:off x="686290" y="4127383"/>
            <a:ext cx="564578" cy="769441"/>
          </a:xfrm>
          <a:prstGeom prst="rect">
            <a:avLst/>
          </a:prstGeom>
          <a:noFill/>
        </p:spPr>
        <p:txBody>
          <a:bodyPr wrap="none" rtlCol="0">
            <a:spAutoFit/>
          </a:bodyPr>
          <a:lstStyle/>
          <a:p>
            <a:r>
              <a:rPr lang="nl-NL" sz="4400" dirty="0">
                <a:solidFill>
                  <a:srgbClr val="FF0000"/>
                </a:solidFill>
              </a:rPr>
              <a:t>U</a:t>
            </a:r>
          </a:p>
        </p:txBody>
      </p:sp>
      <p:pic>
        <p:nvPicPr>
          <p:cNvPr id="18" name="Afbeelding 17">
            <a:extLst>
              <a:ext uri="{FF2B5EF4-FFF2-40B4-BE49-F238E27FC236}">
                <a16:creationId xmlns:a16="http://schemas.microsoft.com/office/drawing/2014/main" id="{5A10084A-BAF1-4B2C-B489-687770EC1630}"/>
              </a:ext>
            </a:extLst>
          </p:cNvPr>
          <p:cNvPicPr>
            <a:picLocks noChangeAspect="1"/>
          </p:cNvPicPr>
          <p:nvPr/>
        </p:nvPicPr>
        <p:blipFill>
          <a:blip r:embed="rId4"/>
          <a:stretch>
            <a:fillRect/>
          </a:stretch>
        </p:blipFill>
        <p:spPr>
          <a:xfrm>
            <a:off x="3915466" y="1328730"/>
            <a:ext cx="4043152" cy="3202497"/>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Afbeelding 19">
            <a:extLst>
              <a:ext uri="{FF2B5EF4-FFF2-40B4-BE49-F238E27FC236}">
                <a16:creationId xmlns:a16="http://schemas.microsoft.com/office/drawing/2014/main" id="{314C18EA-0B3E-43F3-9FB3-8BD4302DA009}"/>
              </a:ext>
            </a:extLst>
          </p:cNvPr>
          <p:cNvPicPr>
            <a:picLocks noChangeAspect="1"/>
          </p:cNvPicPr>
          <p:nvPr/>
        </p:nvPicPr>
        <p:blipFill>
          <a:blip r:embed="rId5"/>
          <a:stretch>
            <a:fillRect/>
          </a:stretch>
        </p:blipFill>
        <p:spPr>
          <a:xfrm>
            <a:off x="3927943" y="4531227"/>
            <a:ext cx="4108970" cy="2818224"/>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1" name="Tekstvak 20">
            <a:extLst>
              <a:ext uri="{FF2B5EF4-FFF2-40B4-BE49-F238E27FC236}">
                <a16:creationId xmlns:a16="http://schemas.microsoft.com/office/drawing/2014/main" id="{1F020CEF-9A68-48EB-9A25-57F9A63EBF23}"/>
              </a:ext>
            </a:extLst>
          </p:cNvPr>
          <p:cNvSpPr txBox="1"/>
          <p:nvPr/>
        </p:nvSpPr>
        <p:spPr>
          <a:xfrm>
            <a:off x="8648259" y="5121073"/>
            <a:ext cx="2958670" cy="646331"/>
          </a:xfrm>
          <a:prstGeom prst="rect">
            <a:avLst/>
          </a:prstGeom>
          <a:noFill/>
        </p:spPr>
        <p:txBody>
          <a:bodyPr wrap="square" rtlCol="0">
            <a:spAutoFit/>
          </a:bodyPr>
          <a:lstStyle/>
          <a:p>
            <a:r>
              <a:rPr lang="nl-NL" dirty="0"/>
              <a:t>I </a:t>
            </a:r>
            <a:r>
              <a:rPr lang="nl-NL" dirty="0" err="1"/>
              <a:t>estimate</a:t>
            </a:r>
            <a:r>
              <a:rPr lang="nl-NL" dirty="0"/>
              <a:t> ~200 real sources (no </a:t>
            </a:r>
            <a:r>
              <a:rPr lang="nl-NL" dirty="0" err="1"/>
              <a:t>artifact</a:t>
            </a:r>
            <a:r>
              <a:rPr lang="nl-NL" dirty="0"/>
              <a:t> or </a:t>
            </a:r>
            <a:r>
              <a:rPr lang="nl-NL" dirty="0" err="1"/>
              <a:t>noise</a:t>
            </a:r>
            <a:r>
              <a:rPr lang="nl-NL" dirty="0"/>
              <a:t>)</a:t>
            </a:r>
          </a:p>
        </p:txBody>
      </p:sp>
      <p:cxnSp>
        <p:nvCxnSpPr>
          <p:cNvPr id="23" name="Rechte verbindingslijn met pijl 22">
            <a:extLst>
              <a:ext uri="{FF2B5EF4-FFF2-40B4-BE49-F238E27FC236}">
                <a16:creationId xmlns:a16="http://schemas.microsoft.com/office/drawing/2014/main" id="{93CC5056-7A34-43BA-8434-41346C3C2EC6}"/>
              </a:ext>
            </a:extLst>
          </p:cNvPr>
          <p:cNvCxnSpPr>
            <a:stCxn id="21" idx="1"/>
          </p:cNvCxnSpPr>
          <p:nvPr/>
        </p:nvCxnSpPr>
        <p:spPr>
          <a:xfrm flipH="1">
            <a:off x="7410091" y="5444239"/>
            <a:ext cx="1238168" cy="3353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30806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BD582A-6488-4055-871B-FD60014D53C9}"/>
              </a:ext>
            </a:extLst>
          </p:cNvPr>
          <p:cNvSpPr>
            <a:spLocks noGrp="1"/>
          </p:cNvSpPr>
          <p:nvPr>
            <p:ph type="title"/>
          </p:nvPr>
        </p:nvSpPr>
        <p:spPr>
          <a:xfrm>
            <a:off x="838200" y="365125"/>
            <a:ext cx="10515600" cy="608841"/>
          </a:xfrm>
        </p:spPr>
        <p:txBody>
          <a:bodyPr>
            <a:noAutofit/>
          </a:bodyPr>
          <a:lstStyle/>
          <a:p>
            <a:pPr algn="ctr"/>
            <a:r>
              <a:rPr lang="nl-NL" dirty="0" err="1"/>
              <a:t>Checking</a:t>
            </a:r>
            <a:r>
              <a:rPr lang="nl-NL" dirty="0"/>
              <a:t> </a:t>
            </a:r>
            <a:r>
              <a:rPr lang="nl-NL" dirty="0" err="1"/>
              <a:t>Abell</a:t>
            </a:r>
            <a:r>
              <a:rPr lang="nl-NL" dirty="0"/>
              <a:t> 133 as </a:t>
            </a:r>
            <a:r>
              <a:rPr lang="nl-NL" dirty="0" err="1"/>
              <a:t>comparison</a:t>
            </a:r>
            <a:endParaRPr lang="nl-NL" dirty="0"/>
          </a:p>
        </p:txBody>
      </p:sp>
      <p:sp>
        <p:nvSpPr>
          <p:cNvPr id="7" name="Tekstvak 6">
            <a:extLst>
              <a:ext uri="{FF2B5EF4-FFF2-40B4-BE49-F238E27FC236}">
                <a16:creationId xmlns:a16="http://schemas.microsoft.com/office/drawing/2014/main" id="{D1189F79-6E29-4ECB-BD2D-4F4F82301EF2}"/>
              </a:ext>
            </a:extLst>
          </p:cNvPr>
          <p:cNvSpPr txBox="1"/>
          <p:nvPr/>
        </p:nvSpPr>
        <p:spPr>
          <a:xfrm>
            <a:off x="1098958" y="973966"/>
            <a:ext cx="9558707" cy="369332"/>
          </a:xfrm>
          <a:prstGeom prst="rect">
            <a:avLst/>
          </a:prstGeom>
          <a:noFill/>
        </p:spPr>
        <p:txBody>
          <a:bodyPr wrap="none" rtlCol="0">
            <a:spAutoFit/>
          </a:bodyPr>
          <a:lstStyle/>
          <a:p>
            <a:r>
              <a:rPr lang="nl-NL" dirty="0"/>
              <a:t>We </a:t>
            </a:r>
            <a:r>
              <a:rPr lang="nl-NL" dirty="0" err="1"/>
              <a:t>use</a:t>
            </a:r>
            <a:r>
              <a:rPr lang="nl-NL" dirty="0"/>
              <a:t> 3*RMS limit </a:t>
            </a:r>
            <a:r>
              <a:rPr lang="nl-NL" dirty="0" err="1"/>
              <a:t>and</a:t>
            </a:r>
            <a:r>
              <a:rPr lang="nl-NL" dirty="0"/>
              <a:t> </a:t>
            </a:r>
            <a:r>
              <a:rPr lang="nl-NL" dirty="0" err="1"/>
              <a:t>circular</a:t>
            </a:r>
            <a:r>
              <a:rPr lang="nl-NL" dirty="0"/>
              <a:t> </a:t>
            </a:r>
            <a:r>
              <a:rPr lang="nl-NL" dirty="0" err="1"/>
              <a:t>aperture</a:t>
            </a:r>
            <a:r>
              <a:rPr lang="nl-NL" dirty="0"/>
              <a:t> of radius 0,6*</a:t>
            </a:r>
            <a:r>
              <a:rPr lang="nl-NL" dirty="0" err="1"/>
              <a:t>height</a:t>
            </a:r>
            <a:r>
              <a:rPr lang="nl-NL" dirty="0"/>
              <a:t> frame as </a:t>
            </a:r>
            <a:r>
              <a:rPr lang="nl-NL" dirty="0" err="1"/>
              <a:t>selection</a:t>
            </a:r>
            <a:r>
              <a:rPr lang="nl-NL" dirty="0"/>
              <a:t> criteria of sources.</a:t>
            </a:r>
          </a:p>
        </p:txBody>
      </p:sp>
      <p:pic>
        <p:nvPicPr>
          <p:cNvPr id="25" name="Afbeelding 24">
            <a:extLst>
              <a:ext uri="{FF2B5EF4-FFF2-40B4-BE49-F238E27FC236}">
                <a16:creationId xmlns:a16="http://schemas.microsoft.com/office/drawing/2014/main" id="{5A296459-3DDB-4C6A-9230-CBD1922FA701}"/>
              </a:ext>
            </a:extLst>
          </p:cNvPr>
          <p:cNvPicPr>
            <a:picLocks noChangeAspect="1"/>
          </p:cNvPicPr>
          <p:nvPr/>
        </p:nvPicPr>
        <p:blipFill>
          <a:blip r:embed="rId2"/>
          <a:stretch>
            <a:fillRect/>
          </a:stretch>
        </p:blipFill>
        <p:spPr>
          <a:xfrm>
            <a:off x="327804" y="1343298"/>
            <a:ext cx="5262882" cy="3580781"/>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kstvak 2">
            <a:extLst>
              <a:ext uri="{FF2B5EF4-FFF2-40B4-BE49-F238E27FC236}">
                <a16:creationId xmlns:a16="http://schemas.microsoft.com/office/drawing/2014/main" id="{B3E310D4-CBA2-45B2-A48D-842488A7B300}"/>
              </a:ext>
            </a:extLst>
          </p:cNvPr>
          <p:cNvSpPr txBox="1"/>
          <p:nvPr/>
        </p:nvSpPr>
        <p:spPr>
          <a:xfrm>
            <a:off x="5756694" y="1343298"/>
            <a:ext cx="4044593" cy="923330"/>
          </a:xfrm>
          <a:prstGeom prst="rect">
            <a:avLst/>
          </a:prstGeom>
          <a:noFill/>
        </p:spPr>
        <p:txBody>
          <a:bodyPr wrap="square" rtlCol="0">
            <a:spAutoFit/>
          </a:bodyPr>
          <a:lstStyle/>
          <a:p>
            <a:r>
              <a:rPr lang="nl-NL" dirty="0"/>
              <a:t>We </a:t>
            </a:r>
            <a:r>
              <a:rPr lang="nl-NL" dirty="0" err="1"/>
              <a:t>again</a:t>
            </a:r>
            <a:r>
              <a:rPr lang="nl-NL" dirty="0"/>
              <a:t> </a:t>
            </a:r>
            <a:r>
              <a:rPr lang="nl-NL" dirty="0" err="1"/>
              <a:t>see</a:t>
            </a:r>
            <a:r>
              <a:rPr lang="nl-NL" dirty="0"/>
              <a:t> no </a:t>
            </a:r>
            <a:r>
              <a:rPr lang="nl-NL" dirty="0" err="1"/>
              <a:t>obvious</a:t>
            </a:r>
            <a:r>
              <a:rPr lang="nl-NL" dirty="0"/>
              <a:t> </a:t>
            </a:r>
            <a:r>
              <a:rPr lang="nl-NL" dirty="0" err="1"/>
              <a:t>increase</a:t>
            </a:r>
            <a:r>
              <a:rPr lang="nl-NL" dirty="0"/>
              <a:t> in </a:t>
            </a:r>
            <a:r>
              <a:rPr lang="nl-NL" dirty="0" err="1"/>
              <a:t>Linpol</a:t>
            </a:r>
            <a:r>
              <a:rPr lang="nl-NL" dirty="0"/>
              <a:t> wavelength </a:t>
            </a:r>
            <a:r>
              <a:rPr lang="nl-NL" dirty="0" err="1"/>
              <a:t>dependence</a:t>
            </a:r>
            <a:r>
              <a:rPr lang="nl-NL" dirty="0"/>
              <a:t> as we go </a:t>
            </a:r>
            <a:r>
              <a:rPr lang="nl-NL" dirty="0" err="1"/>
              <a:t>to</a:t>
            </a:r>
            <a:r>
              <a:rPr lang="nl-NL" dirty="0"/>
              <a:t> </a:t>
            </a:r>
            <a:r>
              <a:rPr lang="nl-NL" dirty="0" err="1"/>
              <a:t>larger</a:t>
            </a:r>
            <a:r>
              <a:rPr lang="nl-NL" dirty="0"/>
              <a:t> </a:t>
            </a:r>
            <a:r>
              <a:rPr lang="nl-NL" dirty="0" err="1"/>
              <a:t>separations</a:t>
            </a:r>
            <a:r>
              <a:rPr lang="nl-NL" dirty="0"/>
              <a:t> </a:t>
            </a:r>
            <a:r>
              <a:rPr lang="nl-NL" dirty="0" err="1"/>
              <a:t>from</a:t>
            </a:r>
            <a:r>
              <a:rPr lang="nl-NL" dirty="0"/>
              <a:t> center</a:t>
            </a:r>
          </a:p>
        </p:txBody>
      </p:sp>
      <p:pic>
        <p:nvPicPr>
          <p:cNvPr id="5" name="Afbeelding 4">
            <a:extLst>
              <a:ext uri="{FF2B5EF4-FFF2-40B4-BE49-F238E27FC236}">
                <a16:creationId xmlns:a16="http://schemas.microsoft.com/office/drawing/2014/main" id="{735087CC-D5ED-4181-A10C-736CFD2CDD3D}"/>
              </a:ext>
            </a:extLst>
          </p:cNvPr>
          <p:cNvPicPr>
            <a:picLocks noChangeAspect="1"/>
          </p:cNvPicPr>
          <p:nvPr/>
        </p:nvPicPr>
        <p:blipFill>
          <a:blip r:embed="rId3"/>
          <a:stretch>
            <a:fillRect/>
          </a:stretch>
        </p:blipFill>
        <p:spPr>
          <a:xfrm>
            <a:off x="5878311" y="2757487"/>
            <a:ext cx="6087945" cy="3975070"/>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9" name="Tekstvak 18">
            <a:extLst>
              <a:ext uri="{FF2B5EF4-FFF2-40B4-BE49-F238E27FC236}">
                <a16:creationId xmlns:a16="http://schemas.microsoft.com/office/drawing/2014/main" id="{5444D76B-5756-4FEF-82D1-04D3333CFB89}"/>
              </a:ext>
            </a:extLst>
          </p:cNvPr>
          <p:cNvSpPr txBox="1"/>
          <p:nvPr/>
        </p:nvSpPr>
        <p:spPr>
          <a:xfrm>
            <a:off x="327804" y="5283869"/>
            <a:ext cx="5063705" cy="1477328"/>
          </a:xfrm>
          <a:prstGeom prst="rect">
            <a:avLst/>
          </a:prstGeom>
          <a:noFill/>
        </p:spPr>
        <p:txBody>
          <a:bodyPr wrap="square" rtlCol="0">
            <a:spAutoFit/>
          </a:bodyPr>
          <a:lstStyle/>
          <a:p>
            <a:r>
              <a:rPr lang="nl-NL" dirty="0" err="1"/>
              <a:t>To</a:t>
            </a:r>
            <a:r>
              <a:rPr lang="nl-NL" dirty="0"/>
              <a:t> check </a:t>
            </a:r>
            <a:r>
              <a:rPr lang="nl-NL" dirty="0" err="1"/>
              <a:t>this</a:t>
            </a:r>
            <a:r>
              <a:rPr lang="nl-NL" dirty="0"/>
              <a:t> more </a:t>
            </a:r>
            <a:r>
              <a:rPr lang="nl-NL" dirty="0" err="1"/>
              <a:t>quantitatively</a:t>
            </a:r>
            <a:r>
              <a:rPr lang="nl-NL" dirty="0"/>
              <a:t>, we plot </a:t>
            </a:r>
            <a:r>
              <a:rPr lang="nl-NL" dirty="0" err="1"/>
              <a:t>linpol</a:t>
            </a:r>
            <a:r>
              <a:rPr lang="nl-NL" dirty="0"/>
              <a:t> </a:t>
            </a:r>
            <a:r>
              <a:rPr lang="nl-NL" dirty="0" err="1"/>
              <a:t>spectral</a:t>
            </a:r>
            <a:r>
              <a:rPr lang="nl-NL" dirty="0"/>
              <a:t> </a:t>
            </a:r>
            <a:r>
              <a:rPr lang="nl-NL" dirty="0" err="1"/>
              <a:t>slope</a:t>
            </a:r>
            <a:r>
              <a:rPr lang="nl-NL" dirty="0"/>
              <a:t> (</a:t>
            </a:r>
            <a:r>
              <a:rPr lang="nl-NL" dirty="0" err="1"/>
              <a:t>from</a:t>
            </a:r>
            <a:r>
              <a:rPr lang="nl-NL" dirty="0"/>
              <a:t> </a:t>
            </a:r>
            <a:r>
              <a:rPr lang="nl-NL" dirty="0" err="1"/>
              <a:t>linear</a:t>
            </a:r>
            <a:r>
              <a:rPr lang="nl-NL" dirty="0"/>
              <a:t> fit) </a:t>
            </a:r>
            <a:r>
              <a:rPr lang="nl-NL" dirty="0" err="1"/>
              <a:t>vs</a:t>
            </a:r>
            <a:r>
              <a:rPr lang="nl-NL" dirty="0"/>
              <a:t> </a:t>
            </a:r>
            <a:r>
              <a:rPr lang="nl-NL" dirty="0" err="1"/>
              <a:t>distance</a:t>
            </a:r>
            <a:r>
              <a:rPr lang="nl-NL" dirty="0"/>
              <a:t> </a:t>
            </a:r>
            <a:r>
              <a:rPr lang="nl-NL" dirty="0" err="1"/>
              <a:t>from</a:t>
            </a:r>
            <a:r>
              <a:rPr lang="nl-NL" dirty="0"/>
              <a:t> center. We </a:t>
            </a:r>
            <a:r>
              <a:rPr lang="nl-NL" dirty="0" err="1"/>
              <a:t>don’t</a:t>
            </a:r>
            <a:r>
              <a:rPr lang="nl-NL" dirty="0"/>
              <a:t> </a:t>
            </a:r>
            <a:r>
              <a:rPr lang="nl-NL" dirty="0" err="1"/>
              <a:t>see</a:t>
            </a:r>
            <a:r>
              <a:rPr lang="nl-NL" dirty="0"/>
              <a:t> </a:t>
            </a:r>
            <a:r>
              <a:rPr lang="nl-NL" dirty="0" err="1"/>
              <a:t>an</a:t>
            </a:r>
            <a:r>
              <a:rPr lang="nl-NL" dirty="0"/>
              <a:t> </a:t>
            </a:r>
            <a:r>
              <a:rPr lang="nl-NL" dirty="0" err="1"/>
              <a:t>increase</a:t>
            </a:r>
            <a:r>
              <a:rPr lang="nl-NL" dirty="0"/>
              <a:t> at </a:t>
            </a:r>
            <a:r>
              <a:rPr lang="nl-NL" dirty="0" err="1"/>
              <a:t>further</a:t>
            </a:r>
            <a:r>
              <a:rPr lang="nl-NL" dirty="0"/>
              <a:t> </a:t>
            </a:r>
            <a:r>
              <a:rPr lang="nl-NL" dirty="0" err="1"/>
              <a:t>distance</a:t>
            </a:r>
            <a:r>
              <a:rPr lang="nl-NL" dirty="0"/>
              <a:t> </a:t>
            </a:r>
            <a:r>
              <a:rPr lang="nl-NL" dirty="0">
                <a:sym typeface="Wingdings" panose="05000000000000000000" pitchFamily="2" charset="2"/>
              </a:rPr>
              <a:t> </a:t>
            </a:r>
            <a:r>
              <a:rPr lang="nl-NL" dirty="0" err="1">
                <a:sym typeface="Wingdings" panose="05000000000000000000" pitchFamily="2" charset="2"/>
              </a:rPr>
              <a:t>indication</a:t>
            </a:r>
            <a:r>
              <a:rPr lang="nl-NL" dirty="0">
                <a:sym typeface="Wingdings" panose="05000000000000000000" pitchFamily="2" charset="2"/>
              </a:rPr>
              <a:t> </a:t>
            </a:r>
            <a:r>
              <a:rPr lang="nl-NL" dirty="0" err="1">
                <a:sym typeface="Wingdings" panose="05000000000000000000" pitchFamily="2" charset="2"/>
              </a:rPr>
              <a:t>that</a:t>
            </a:r>
            <a:r>
              <a:rPr lang="nl-NL" dirty="0">
                <a:sym typeface="Wingdings" panose="05000000000000000000" pitchFamily="2" charset="2"/>
              </a:rPr>
              <a:t> we </a:t>
            </a:r>
            <a:r>
              <a:rPr lang="nl-NL" dirty="0" err="1">
                <a:sym typeface="Wingdings" panose="05000000000000000000" pitchFamily="2" charset="2"/>
              </a:rPr>
              <a:t>see</a:t>
            </a:r>
            <a:r>
              <a:rPr lang="nl-NL" dirty="0">
                <a:sym typeface="Wingdings" panose="05000000000000000000" pitchFamily="2" charset="2"/>
              </a:rPr>
              <a:t> </a:t>
            </a:r>
            <a:r>
              <a:rPr lang="nl-NL" dirty="0" err="1">
                <a:sym typeface="Wingdings" panose="05000000000000000000" pitchFamily="2" charset="2"/>
              </a:rPr>
              <a:t>depolarisation</a:t>
            </a:r>
            <a:r>
              <a:rPr lang="nl-NL" dirty="0">
                <a:sym typeface="Wingdings" panose="05000000000000000000" pitchFamily="2" charset="2"/>
              </a:rPr>
              <a:t> </a:t>
            </a:r>
            <a:r>
              <a:rPr lang="nl-NL" dirty="0" err="1">
                <a:sym typeface="Wingdings" panose="05000000000000000000" pitchFamily="2" charset="2"/>
              </a:rPr>
              <a:t>and</a:t>
            </a:r>
            <a:r>
              <a:rPr lang="nl-NL" dirty="0">
                <a:sym typeface="Wingdings" panose="05000000000000000000" pitchFamily="2" charset="2"/>
              </a:rPr>
              <a:t> </a:t>
            </a:r>
            <a:r>
              <a:rPr lang="nl-NL" dirty="0" err="1">
                <a:sym typeface="Wingdings" panose="05000000000000000000" pitchFamily="2" charset="2"/>
              </a:rPr>
              <a:t>not</a:t>
            </a:r>
            <a:r>
              <a:rPr lang="nl-NL" dirty="0">
                <a:sym typeface="Wingdings" panose="05000000000000000000" pitchFamily="2" charset="2"/>
              </a:rPr>
              <a:t> </a:t>
            </a:r>
            <a:r>
              <a:rPr lang="nl-NL" dirty="0" err="1">
                <a:sym typeface="Wingdings" panose="05000000000000000000" pitchFamily="2" charset="2"/>
              </a:rPr>
              <a:t>decrease</a:t>
            </a:r>
            <a:r>
              <a:rPr lang="nl-NL" dirty="0">
                <a:sym typeface="Wingdings" panose="05000000000000000000" pitchFamily="2" charset="2"/>
              </a:rPr>
              <a:t> of </a:t>
            </a:r>
            <a:r>
              <a:rPr lang="nl-NL" dirty="0" err="1">
                <a:sym typeface="Wingdings" panose="05000000000000000000" pitchFamily="2" charset="2"/>
              </a:rPr>
              <a:t>leakage</a:t>
            </a:r>
            <a:r>
              <a:rPr lang="nl-NL" dirty="0">
                <a:sym typeface="Wingdings" panose="05000000000000000000" pitchFamily="2" charset="2"/>
              </a:rPr>
              <a:t> at </a:t>
            </a:r>
            <a:r>
              <a:rPr lang="nl-NL" dirty="0" err="1">
                <a:sym typeface="Wingdings" panose="05000000000000000000" pitchFamily="2" charset="2"/>
              </a:rPr>
              <a:t>lower</a:t>
            </a:r>
            <a:r>
              <a:rPr lang="nl-NL" dirty="0">
                <a:sym typeface="Wingdings" panose="05000000000000000000" pitchFamily="2" charset="2"/>
              </a:rPr>
              <a:t> </a:t>
            </a:r>
            <a:r>
              <a:rPr lang="nl-NL" dirty="0" err="1">
                <a:sym typeface="Wingdings" panose="05000000000000000000" pitchFamily="2" charset="2"/>
              </a:rPr>
              <a:t>freqs</a:t>
            </a:r>
            <a:endParaRPr lang="nl-NL" dirty="0"/>
          </a:p>
        </p:txBody>
      </p:sp>
      <p:cxnSp>
        <p:nvCxnSpPr>
          <p:cNvPr id="8" name="Rechte verbindingslijn met pijl 7">
            <a:extLst>
              <a:ext uri="{FF2B5EF4-FFF2-40B4-BE49-F238E27FC236}">
                <a16:creationId xmlns:a16="http://schemas.microsoft.com/office/drawing/2014/main" id="{B0011F5E-B747-4758-B038-74909183B235}"/>
              </a:ext>
            </a:extLst>
          </p:cNvPr>
          <p:cNvCxnSpPr>
            <a:cxnSpLocks/>
          </p:cNvCxnSpPr>
          <p:nvPr/>
        </p:nvCxnSpPr>
        <p:spPr>
          <a:xfrm flipV="1">
            <a:off x="5391509" y="4924079"/>
            <a:ext cx="3122763" cy="67446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07444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8D89FC-5F36-4F9E-9ECD-00518B321620}"/>
              </a:ext>
            </a:extLst>
          </p:cNvPr>
          <p:cNvSpPr>
            <a:spLocks noGrp="1"/>
          </p:cNvSpPr>
          <p:nvPr>
            <p:ph type="title"/>
          </p:nvPr>
        </p:nvSpPr>
        <p:spPr/>
        <p:txBody>
          <a:bodyPr/>
          <a:lstStyle/>
          <a:p>
            <a:r>
              <a:rPr lang="nl-NL" dirty="0"/>
              <a:t>Using </a:t>
            </a:r>
            <a:r>
              <a:rPr lang="nl-NL" dirty="0" err="1"/>
              <a:t>PyBDSF</a:t>
            </a:r>
            <a:r>
              <a:rPr lang="nl-NL" dirty="0"/>
              <a:t> </a:t>
            </a:r>
            <a:r>
              <a:rPr lang="nl-NL" dirty="0" err="1"/>
              <a:t>to</a:t>
            </a:r>
            <a:r>
              <a:rPr lang="nl-NL" dirty="0"/>
              <a:t> do source </a:t>
            </a:r>
            <a:r>
              <a:rPr lang="nl-NL" dirty="0" err="1"/>
              <a:t>detection</a:t>
            </a:r>
            <a:endParaRPr lang="nl-NL" dirty="0"/>
          </a:p>
        </p:txBody>
      </p:sp>
      <p:sp>
        <p:nvSpPr>
          <p:cNvPr id="3" name="Tijdelijke aanduiding voor inhoud 2">
            <a:extLst>
              <a:ext uri="{FF2B5EF4-FFF2-40B4-BE49-F238E27FC236}">
                <a16:creationId xmlns:a16="http://schemas.microsoft.com/office/drawing/2014/main" id="{17EA9400-2C34-4334-A9A5-FBA1F022725B}"/>
              </a:ext>
            </a:extLst>
          </p:cNvPr>
          <p:cNvSpPr>
            <a:spLocks noGrp="1"/>
          </p:cNvSpPr>
          <p:nvPr>
            <p:ph idx="1"/>
          </p:nvPr>
        </p:nvSpPr>
        <p:spPr>
          <a:xfrm>
            <a:off x="226504" y="1468073"/>
            <a:ext cx="5394120" cy="5226342"/>
          </a:xfrm>
        </p:spPr>
        <p:txBody>
          <a:bodyPr>
            <a:normAutofit fontScale="77500" lnSpcReduction="20000"/>
          </a:bodyPr>
          <a:lstStyle/>
          <a:p>
            <a:r>
              <a:rPr lang="nl-NL" dirty="0" err="1"/>
              <a:t>PyBDSF</a:t>
            </a:r>
            <a:r>
              <a:rPr lang="nl-NL" dirty="0"/>
              <a:t> takes </a:t>
            </a:r>
            <a:r>
              <a:rPr lang="nl-NL" dirty="0" err="1"/>
              <a:t>very</a:t>
            </a:r>
            <a:r>
              <a:rPr lang="nl-NL" dirty="0"/>
              <a:t> long on Zuidplas </a:t>
            </a:r>
            <a:r>
              <a:rPr lang="nl-NL" dirty="0">
                <a:sym typeface="Wingdings" panose="05000000000000000000" pitchFamily="2" charset="2"/>
              </a:rPr>
              <a:t> </a:t>
            </a:r>
            <a:r>
              <a:rPr lang="nl-NL" dirty="0" err="1">
                <a:sym typeface="Wingdings" panose="05000000000000000000" pitchFamily="2" charset="2"/>
              </a:rPr>
              <a:t>converted</a:t>
            </a:r>
            <a:r>
              <a:rPr lang="nl-NL" dirty="0">
                <a:sym typeface="Wingdings" panose="05000000000000000000" pitchFamily="2" charset="2"/>
              </a:rPr>
              <a:t> </a:t>
            </a:r>
            <a:r>
              <a:rPr lang="nl-NL" dirty="0" err="1">
                <a:sym typeface="Wingdings" panose="05000000000000000000" pitchFamily="2" charset="2"/>
              </a:rPr>
              <a:t>to</a:t>
            </a:r>
            <a:r>
              <a:rPr lang="nl-NL" dirty="0">
                <a:sym typeface="Wingdings" panose="05000000000000000000" pitchFamily="2" charset="2"/>
              </a:rPr>
              <a:t> python file</a:t>
            </a:r>
          </a:p>
          <a:p>
            <a:r>
              <a:rPr lang="nl-NL" dirty="0" err="1">
                <a:sym typeface="Wingdings" panose="05000000000000000000" pitchFamily="2" charset="2"/>
              </a:rPr>
              <a:t>PyBDSF</a:t>
            </a:r>
            <a:r>
              <a:rPr lang="nl-NL" dirty="0">
                <a:sym typeface="Wingdings" panose="05000000000000000000" pitchFamily="2" charset="2"/>
              </a:rPr>
              <a:t> takes </a:t>
            </a:r>
            <a:r>
              <a:rPr lang="nl-NL" dirty="0" err="1">
                <a:sym typeface="Wingdings" panose="05000000000000000000" pitchFamily="2" charset="2"/>
              </a:rPr>
              <a:t>also</a:t>
            </a:r>
            <a:r>
              <a:rPr lang="nl-NL" dirty="0">
                <a:sym typeface="Wingdings" panose="05000000000000000000" pitchFamily="2" charset="2"/>
              </a:rPr>
              <a:t> </a:t>
            </a:r>
            <a:r>
              <a:rPr lang="nl-NL" dirty="0" err="1">
                <a:sym typeface="Wingdings" panose="05000000000000000000" pitchFamily="2" charset="2"/>
              </a:rPr>
              <a:t>very</a:t>
            </a:r>
            <a:r>
              <a:rPr lang="nl-NL" dirty="0">
                <a:sym typeface="Wingdings" panose="05000000000000000000" pitchFamily="2" charset="2"/>
              </a:rPr>
              <a:t> long on lofar1, </a:t>
            </a:r>
            <a:r>
              <a:rPr lang="nl-NL" dirty="0" err="1">
                <a:sym typeface="Wingdings" panose="05000000000000000000" pitchFamily="2" charset="2"/>
              </a:rPr>
              <a:t>same</a:t>
            </a:r>
            <a:r>
              <a:rPr lang="nl-NL" dirty="0">
                <a:sym typeface="Wingdings" panose="05000000000000000000" pitchFamily="2" charset="2"/>
              </a:rPr>
              <a:t> issue. </a:t>
            </a:r>
            <a:r>
              <a:rPr lang="nl-NL" dirty="0" err="1">
                <a:sym typeface="Wingdings" panose="05000000000000000000" pitchFamily="2" charset="2"/>
              </a:rPr>
              <a:t>Problem</a:t>
            </a:r>
            <a:r>
              <a:rPr lang="nl-NL" dirty="0">
                <a:sym typeface="Wingdings" panose="05000000000000000000" pitchFamily="2" charset="2"/>
              </a:rPr>
              <a:t> lies </a:t>
            </a:r>
            <a:r>
              <a:rPr lang="nl-NL" dirty="0" err="1">
                <a:sym typeface="Wingdings" panose="05000000000000000000" pitchFamily="2" charset="2"/>
              </a:rPr>
              <a:t>with</a:t>
            </a:r>
            <a:r>
              <a:rPr lang="nl-NL" dirty="0">
                <a:sym typeface="Wingdings" panose="05000000000000000000" pitchFamily="2" charset="2"/>
              </a:rPr>
              <a:t> fitting </a:t>
            </a:r>
            <a:r>
              <a:rPr lang="nl-NL" dirty="0" err="1">
                <a:sym typeface="Wingdings" panose="05000000000000000000" pitchFamily="2" charset="2"/>
              </a:rPr>
              <a:t>islands</a:t>
            </a:r>
            <a:r>
              <a:rPr lang="nl-NL" dirty="0">
                <a:sym typeface="Wingdings" panose="05000000000000000000" pitchFamily="2" charset="2"/>
              </a:rPr>
              <a:t> </a:t>
            </a:r>
            <a:r>
              <a:rPr lang="nl-NL" dirty="0" err="1">
                <a:sym typeface="Wingdings" panose="05000000000000000000" pitchFamily="2" charset="2"/>
              </a:rPr>
              <a:t>with</a:t>
            </a:r>
            <a:r>
              <a:rPr lang="nl-NL" dirty="0">
                <a:sym typeface="Wingdings" panose="05000000000000000000" pitchFamily="2" charset="2"/>
              </a:rPr>
              <a:t> </a:t>
            </a:r>
            <a:r>
              <a:rPr lang="nl-NL" dirty="0" err="1">
                <a:sym typeface="Wingdings" panose="05000000000000000000" pitchFamily="2" charset="2"/>
              </a:rPr>
              <a:t>gaussians</a:t>
            </a:r>
            <a:r>
              <a:rPr lang="nl-NL" dirty="0">
                <a:sym typeface="Wingdings" panose="05000000000000000000" pitchFamily="2" charset="2"/>
              </a:rPr>
              <a:t>. First 4800 take few minutes, last 80 take a full </a:t>
            </a:r>
            <a:r>
              <a:rPr lang="nl-NL" dirty="0" err="1">
                <a:sym typeface="Wingdings" panose="05000000000000000000" pitchFamily="2" charset="2"/>
              </a:rPr>
              <a:t>day</a:t>
            </a:r>
            <a:r>
              <a:rPr lang="nl-NL" dirty="0">
                <a:sym typeface="Wingdings" panose="05000000000000000000" pitchFamily="2" charset="2"/>
              </a:rPr>
              <a:t> </a:t>
            </a:r>
            <a:r>
              <a:rPr lang="nl-NL" dirty="0" err="1">
                <a:sym typeface="Wingdings" panose="05000000000000000000" pitchFamily="2" charset="2"/>
              </a:rPr>
              <a:t>to</a:t>
            </a:r>
            <a:r>
              <a:rPr lang="nl-NL" dirty="0">
                <a:sym typeface="Wingdings" panose="05000000000000000000" pitchFamily="2" charset="2"/>
              </a:rPr>
              <a:t> </a:t>
            </a:r>
            <a:r>
              <a:rPr lang="nl-NL" dirty="0" err="1">
                <a:sym typeface="Wingdings" panose="05000000000000000000" pitchFamily="2" charset="2"/>
              </a:rPr>
              <a:t>process</a:t>
            </a:r>
            <a:r>
              <a:rPr lang="nl-NL" dirty="0">
                <a:sym typeface="Wingdings" panose="05000000000000000000" pitchFamily="2" charset="2"/>
              </a:rPr>
              <a:t>. </a:t>
            </a:r>
            <a:r>
              <a:rPr lang="nl-NL" dirty="0" err="1">
                <a:sym typeface="Wingdings" panose="05000000000000000000" pitchFamily="2" charset="2"/>
              </a:rPr>
              <a:t>Why</a:t>
            </a:r>
            <a:r>
              <a:rPr lang="nl-NL" dirty="0">
                <a:sym typeface="Wingdings" panose="05000000000000000000" pitchFamily="2" charset="2"/>
              </a:rPr>
              <a:t>? </a:t>
            </a:r>
            <a:r>
              <a:rPr lang="nl-NL" dirty="0" err="1">
                <a:sym typeface="Wingdings" panose="05000000000000000000" pitchFamily="2" charset="2"/>
              </a:rPr>
              <a:t>This</a:t>
            </a:r>
            <a:r>
              <a:rPr lang="nl-NL" dirty="0">
                <a:sym typeface="Wingdings" panose="05000000000000000000" pitchFamily="2" charset="2"/>
              </a:rPr>
              <a:t> is </a:t>
            </a:r>
            <a:r>
              <a:rPr lang="nl-NL" dirty="0" err="1">
                <a:sym typeface="Wingdings" panose="05000000000000000000" pitchFamily="2" charset="2"/>
              </a:rPr>
              <a:t>probably</a:t>
            </a:r>
            <a:r>
              <a:rPr lang="nl-NL" dirty="0">
                <a:sym typeface="Wingdings" panose="05000000000000000000" pitchFamily="2" charset="2"/>
              </a:rPr>
              <a:t> </a:t>
            </a:r>
            <a:r>
              <a:rPr lang="nl-NL" dirty="0" err="1">
                <a:sym typeface="Wingdings" panose="05000000000000000000" pitchFamily="2" charset="2"/>
              </a:rPr>
              <a:t>due</a:t>
            </a:r>
            <a:r>
              <a:rPr lang="nl-NL" dirty="0">
                <a:sym typeface="Wingdings" panose="05000000000000000000" pitchFamily="2" charset="2"/>
              </a:rPr>
              <a:t> </a:t>
            </a:r>
            <a:r>
              <a:rPr lang="nl-NL" dirty="0" err="1">
                <a:sym typeface="Wingdings" panose="05000000000000000000" pitchFamily="2" charset="2"/>
              </a:rPr>
              <a:t>to</a:t>
            </a:r>
            <a:r>
              <a:rPr lang="nl-NL" dirty="0">
                <a:sym typeface="Wingdings" panose="05000000000000000000" pitchFamily="2" charset="2"/>
              </a:rPr>
              <a:t> </a:t>
            </a:r>
            <a:r>
              <a:rPr lang="nl-NL" dirty="0" err="1">
                <a:sym typeface="Wingdings" panose="05000000000000000000" pitchFamily="2" charset="2"/>
              </a:rPr>
              <a:t>my</a:t>
            </a:r>
            <a:r>
              <a:rPr lang="nl-NL" dirty="0">
                <a:sym typeface="Wingdings" panose="05000000000000000000" pitchFamily="2" charset="2"/>
              </a:rPr>
              <a:t> </a:t>
            </a:r>
            <a:r>
              <a:rPr lang="nl-NL" dirty="0" err="1">
                <a:sym typeface="Wingdings" panose="05000000000000000000" pitchFamily="2" charset="2"/>
              </a:rPr>
              <a:t>settings</a:t>
            </a:r>
            <a:r>
              <a:rPr lang="nl-NL" dirty="0">
                <a:sym typeface="Wingdings" panose="05000000000000000000" pitchFamily="2" charset="2"/>
              </a:rPr>
              <a:t>. BDSF </a:t>
            </a:r>
            <a:r>
              <a:rPr lang="nl-NL" dirty="0" err="1">
                <a:sym typeface="Wingdings" panose="05000000000000000000" pitchFamily="2" charset="2"/>
              </a:rPr>
              <a:t>really</a:t>
            </a:r>
            <a:r>
              <a:rPr lang="nl-NL" dirty="0">
                <a:sym typeface="Wingdings" panose="05000000000000000000" pitchFamily="2" charset="2"/>
              </a:rPr>
              <a:t> </a:t>
            </a:r>
            <a:r>
              <a:rPr lang="nl-NL" dirty="0" err="1">
                <a:sym typeface="Wingdings" panose="05000000000000000000" pitchFamily="2" charset="2"/>
              </a:rPr>
              <a:t>tries</a:t>
            </a:r>
            <a:r>
              <a:rPr lang="nl-NL" dirty="0">
                <a:sym typeface="Wingdings" panose="05000000000000000000" pitchFamily="2" charset="2"/>
              </a:rPr>
              <a:t> </a:t>
            </a:r>
            <a:r>
              <a:rPr lang="nl-NL" dirty="0" err="1">
                <a:sym typeface="Wingdings" panose="05000000000000000000" pitchFamily="2" charset="2"/>
              </a:rPr>
              <a:t>its</a:t>
            </a:r>
            <a:r>
              <a:rPr lang="nl-NL" dirty="0">
                <a:sym typeface="Wingdings" panose="05000000000000000000" pitchFamily="2" charset="2"/>
              </a:rPr>
              <a:t> best </a:t>
            </a:r>
            <a:r>
              <a:rPr lang="nl-NL" dirty="0" err="1">
                <a:sym typeface="Wingdings" panose="05000000000000000000" pitchFamily="2" charset="2"/>
              </a:rPr>
              <a:t>to</a:t>
            </a:r>
            <a:r>
              <a:rPr lang="nl-NL" dirty="0">
                <a:sym typeface="Wingdings" panose="05000000000000000000" pitchFamily="2" charset="2"/>
              </a:rPr>
              <a:t> fit </a:t>
            </a:r>
            <a:r>
              <a:rPr lang="nl-NL" dirty="0" err="1">
                <a:sym typeface="Wingdings" panose="05000000000000000000" pitchFamily="2" charset="2"/>
              </a:rPr>
              <a:t>guassians</a:t>
            </a:r>
            <a:r>
              <a:rPr lang="nl-NL" dirty="0">
                <a:sym typeface="Wingdings" panose="05000000000000000000" pitchFamily="2" charset="2"/>
              </a:rPr>
              <a:t> in </a:t>
            </a:r>
            <a:r>
              <a:rPr lang="nl-NL" dirty="0" err="1">
                <a:sym typeface="Wingdings" panose="05000000000000000000" pitchFamily="2" charset="2"/>
              </a:rPr>
              <a:t>islands</a:t>
            </a:r>
            <a:r>
              <a:rPr lang="nl-NL" dirty="0">
                <a:sym typeface="Wingdings" panose="05000000000000000000" pitchFamily="2" charset="2"/>
              </a:rPr>
              <a:t>, </a:t>
            </a:r>
            <a:r>
              <a:rPr lang="nl-NL" dirty="0" err="1">
                <a:sym typeface="Wingdings" panose="05000000000000000000" pitchFamily="2" charset="2"/>
              </a:rPr>
              <a:t>for</a:t>
            </a:r>
            <a:r>
              <a:rPr lang="nl-NL" dirty="0">
                <a:sym typeface="Wingdings" panose="05000000000000000000" pitchFamily="2" charset="2"/>
              </a:rPr>
              <a:t> </a:t>
            </a:r>
            <a:r>
              <a:rPr lang="nl-NL" dirty="0" err="1">
                <a:sym typeface="Wingdings" panose="05000000000000000000" pitchFamily="2" charset="2"/>
              </a:rPr>
              <a:t>example</a:t>
            </a:r>
            <a:r>
              <a:rPr lang="nl-NL" dirty="0">
                <a:sym typeface="Wingdings" panose="05000000000000000000" pitchFamily="2" charset="2"/>
              </a:rPr>
              <a:t> in </a:t>
            </a:r>
            <a:r>
              <a:rPr lang="nl-NL" dirty="0" err="1">
                <a:sym typeface="Wingdings" panose="05000000000000000000" pitchFamily="2" charset="2"/>
              </a:rPr>
              <a:t>artifacts</a:t>
            </a:r>
            <a:r>
              <a:rPr lang="nl-NL" dirty="0">
                <a:sym typeface="Wingdings" panose="05000000000000000000" pitchFamily="2" charset="2"/>
              </a:rPr>
              <a:t>. </a:t>
            </a:r>
            <a:r>
              <a:rPr lang="nl-NL" dirty="0" err="1">
                <a:sym typeface="Wingdings" panose="05000000000000000000" pitchFamily="2" charset="2"/>
              </a:rPr>
              <a:t>This</a:t>
            </a:r>
            <a:r>
              <a:rPr lang="nl-NL" dirty="0">
                <a:sym typeface="Wingdings" panose="05000000000000000000" pitchFamily="2" charset="2"/>
              </a:rPr>
              <a:t> is bad  I </a:t>
            </a:r>
            <a:r>
              <a:rPr lang="nl-NL" dirty="0" err="1">
                <a:sym typeface="Wingdings" panose="05000000000000000000" pitchFamily="2" charset="2"/>
              </a:rPr>
              <a:t>added</a:t>
            </a:r>
            <a:r>
              <a:rPr lang="nl-NL" dirty="0">
                <a:sym typeface="Wingdings" panose="05000000000000000000" pitchFamily="2" charset="2"/>
              </a:rPr>
              <a:t> </a:t>
            </a:r>
            <a:r>
              <a:rPr lang="nl-NL" dirty="0" err="1">
                <a:sym typeface="Wingdings" panose="05000000000000000000" pitchFamily="2" charset="2"/>
              </a:rPr>
              <a:t>the</a:t>
            </a:r>
            <a:r>
              <a:rPr lang="nl-NL" dirty="0">
                <a:sym typeface="Wingdings" panose="05000000000000000000" pitchFamily="2" charset="2"/>
              </a:rPr>
              <a:t> parameter </a:t>
            </a:r>
            <a:r>
              <a:rPr lang="nl-NL" dirty="0" err="1">
                <a:sym typeface="Wingdings" panose="05000000000000000000" pitchFamily="2" charset="2"/>
              </a:rPr>
              <a:t>rms_box</a:t>
            </a:r>
            <a:r>
              <a:rPr lang="nl-NL" dirty="0">
                <a:sym typeface="Wingdings" panose="05000000000000000000" pitchFamily="2" charset="2"/>
              </a:rPr>
              <a:t>=(30, 10). </a:t>
            </a:r>
            <a:r>
              <a:rPr lang="nl-NL" dirty="0" err="1">
                <a:sym typeface="Wingdings" panose="05000000000000000000" pitchFamily="2" charset="2"/>
              </a:rPr>
              <a:t>This</a:t>
            </a:r>
            <a:r>
              <a:rPr lang="nl-NL" dirty="0">
                <a:sym typeface="Wingdings" panose="05000000000000000000" pitchFamily="2" charset="2"/>
              </a:rPr>
              <a:t> speeds up </a:t>
            </a:r>
            <a:r>
              <a:rPr lang="nl-NL" dirty="0" err="1">
                <a:sym typeface="Wingdings" panose="05000000000000000000" pitchFamily="2" charset="2"/>
              </a:rPr>
              <a:t>things</a:t>
            </a:r>
            <a:r>
              <a:rPr lang="nl-NL" dirty="0">
                <a:sym typeface="Wingdings" panose="05000000000000000000" pitchFamily="2" charset="2"/>
              </a:rPr>
              <a:t> in order of 50 </a:t>
            </a:r>
            <a:r>
              <a:rPr lang="nl-NL" dirty="0" err="1">
                <a:sym typeface="Wingdings" panose="05000000000000000000" pitchFamily="2" charset="2"/>
              </a:rPr>
              <a:t>times</a:t>
            </a:r>
            <a:r>
              <a:rPr lang="nl-NL" dirty="0">
                <a:sym typeface="Wingdings" panose="05000000000000000000" pitchFamily="2" charset="2"/>
              </a:rPr>
              <a:t>!</a:t>
            </a:r>
          </a:p>
          <a:p>
            <a:r>
              <a:rPr lang="nl-NL" dirty="0" err="1"/>
              <a:t>Other</a:t>
            </a:r>
            <a:r>
              <a:rPr lang="nl-NL" dirty="0"/>
              <a:t> solution is </a:t>
            </a:r>
            <a:r>
              <a:rPr lang="nl-NL" dirty="0" err="1"/>
              <a:t>ini_gausfit</a:t>
            </a:r>
            <a:r>
              <a:rPr lang="nl-NL" dirty="0"/>
              <a:t>='</a:t>
            </a:r>
            <a:r>
              <a:rPr lang="nl-NL" dirty="0" err="1"/>
              <a:t>simple</a:t>
            </a:r>
            <a:r>
              <a:rPr lang="nl-NL" dirty="0"/>
              <a:t>’, </a:t>
            </a:r>
            <a:r>
              <a:rPr lang="nl-NL" dirty="0" err="1"/>
              <a:t>this</a:t>
            </a:r>
            <a:r>
              <a:rPr lang="nl-NL" dirty="0"/>
              <a:t> </a:t>
            </a:r>
            <a:r>
              <a:rPr lang="nl-NL" dirty="0" err="1"/>
              <a:t>doesn’t</a:t>
            </a:r>
            <a:r>
              <a:rPr lang="nl-NL" dirty="0"/>
              <a:t> speed up </a:t>
            </a:r>
            <a:r>
              <a:rPr lang="nl-NL" dirty="0" err="1"/>
              <a:t>things</a:t>
            </a:r>
            <a:r>
              <a:rPr lang="nl-NL" dirty="0"/>
              <a:t> </a:t>
            </a:r>
            <a:r>
              <a:rPr lang="nl-NL" dirty="0" err="1"/>
              <a:t>noticeably</a:t>
            </a:r>
            <a:r>
              <a:rPr lang="nl-NL" dirty="0"/>
              <a:t> but changes </a:t>
            </a:r>
            <a:r>
              <a:rPr lang="nl-NL" dirty="0" err="1"/>
              <a:t>selected</a:t>
            </a:r>
            <a:r>
              <a:rPr lang="nl-NL" dirty="0"/>
              <a:t> </a:t>
            </a:r>
            <a:r>
              <a:rPr lang="nl-NL" dirty="0" err="1"/>
              <a:t>regions</a:t>
            </a:r>
            <a:r>
              <a:rPr lang="nl-NL" dirty="0"/>
              <a:t>, </a:t>
            </a:r>
            <a:r>
              <a:rPr lang="nl-NL" dirty="0" err="1"/>
              <a:t>extended</a:t>
            </a:r>
            <a:r>
              <a:rPr lang="nl-NL" dirty="0"/>
              <a:t> sources are </a:t>
            </a:r>
            <a:r>
              <a:rPr lang="nl-NL" dirty="0" err="1"/>
              <a:t>fitted</a:t>
            </a:r>
            <a:r>
              <a:rPr lang="nl-NL" dirty="0"/>
              <a:t> more </a:t>
            </a:r>
            <a:r>
              <a:rPr lang="nl-NL" dirty="0" err="1"/>
              <a:t>poorly</a:t>
            </a:r>
            <a:r>
              <a:rPr lang="nl-NL" dirty="0"/>
              <a:t>. </a:t>
            </a:r>
            <a:r>
              <a:rPr lang="nl-NL" dirty="0" err="1"/>
              <a:t>Adding</a:t>
            </a:r>
            <a:r>
              <a:rPr lang="nl-NL" dirty="0"/>
              <a:t> </a:t>
            </a:r>
            <a:r>
              <a:rPr lang="nl-NL" dirty="0" err="1"/>
              <a:t>peak_maxsize</a:t>
            </a:r>
            <a:r>
              <a:rPr lang="nl-NL" dirty="0"/>
              <a:t>=10 </a:t>
            </a:r>
            <a:r>
              <a:rPr lang="nl-NL" dirty="0" err="1"/>
              <a:t>doesn’t</a:t>
            </a:r>
            <a:r>
              <a:rPr lang="nl-NL" dirty="0"/>
              <a:t> affect speed </a:t>
            </a:r>
            <a:r>
              <a:rPr lang="nl-NL" dirty="0" err="1"/>
              <a:t>much</a:t>
            </a:r>
            <a:r>
              <a:rPr lang="nl-NL" dirty="0"/>
              <a:t> but </a:t>
            </a:r>
            <a:r>
              <a:rPr lang="nl-NL" dirty="0" err="1"/>
              <a:t>also</a:t>
            </a:r>
            <a:r>
              <a:rPr lang="nl-NL" dirty="0"/>
              <a:t> </a:t>
            </a:r>
            <a:r>
              <a:rPr lang="nl-NL" dirty="0" err="1"/>
              <a:t>doesn’t</a:t>
            </a:r>
            <a:r>
              <a:rPr lang="nl-NL" dirty="0"/>
              <a:t> </a:t>
            </a:r>
            <a:r>
              <a:rPr lang="nl-NL" dirty="0" err="1"/>
              <a:t>really</a:t>
            </a:r>
            <a:r>
              <a:rPr lang="nl-NL" dirty="0"/>
              <a:t> make a </a:t>
            </a:r>
            <a:r>
              <a:rPr lang="nl-NL" dirty="0" err="1"/>
              <a:t>difference</a:t>
            </a:r>
            <a:r>
              <a:rPr lang="nl-NL" dirty="0"/>
              <a:t> in </a:t>
            </a:r>
            <a:r>
              <a:rPr lang="nl-NL" dirty="0" err="1"/>
              <a:t>the</a:t>
            </a:r>
            <a:r>
              <a:rPr lang="nl-NL" dirty="0"/>
              <a:t> </a:t>
            </a:r>
            <a:r>
              <a:rPr lang="nl-NL" dirty="0" err="1"/>
              <a:t>result</a:t>
            </a:r>
            <a:r>
              <a:rPr lang="nl-NL" dirty="0"/>
              <a:t>.</a:t>
            </a:r>
          </a:p>
        </p:txBody>
      </p:sp>
      <p:pic>
        <p:nvPicPr>
          <p:cNvPr id="5" name="Afbeelding 4">
            <a:extLst>
              <a:ext uri="{FF2B5EF4-FFF2-40B4-BE49-F238E27FC236}">
                <a16:creationId xmlns:a16="http://schemas.microsoft.com/office/drawing/2014/main" id="{299EC179-7070-4793-8AED-8FF88CAA9B8A}"/>
              </a:ext>
            </a:extLst>
          </p:cNvPr>
          <p:cNvPicPr>
            <a:picLocks noChangeAspect="1"/>
          </p:cNvPicPr>
          <p:nvPr/>
        </p:nvPicPr>
        <p:blipFill rotWithShape="1">
          <a:blip r:embed="rId2"/>
          <a:srcRect l="15291" r="9501"/>
          <a:stretch/>
        </p:blipFill>
        <p:spPr>
          <a:xfrm>
            <a:off x="6657245" y="1365232"/>
            <a:ext cx="4692241" cy="4548802"/>
          </a:xfrm>
          <a:prstGeom prst="rect">
            <a:avLst/>
          </a:prstGeom>
        </p:spPr>
      </p:pic>
      <p:sp>
        <p:nvSpPr>
          <p:cNvPr id="6" name="Tekstvak 5">
            <a:extLst>
              <a:ext uri="{FF2B5EF4-FFF2-40B4-BE49-F238E27FC236}">
                <a16:creationId xmlns:a16="http://schemas.microsoft.com/office/drawing/2014/main" id="{73A6C0D3-C0A3-455E-950A-91D42041F7C1}"/>
              </a:ext>
            </a:extLst>
          </p:cNvPr>
          <p:cNvSpPr txBox="1"/>
          <p:nvPr/>
        </p:nvSpPr>
        <p:spPr>
          <a:xfrm>
            <a:off x="6354571" y="5375201"/>
            <a:ext cx="5162695" cy="1200329"/>
          </a:xfrm>
          <a:prstGeom prst="rect">
            <a:avLst/>
          </a:prstGeom>
          <a:noFill/>
        </p:spPr>
        <p:txBody>
          <a:bodyPr wrap="none" rtlCol="0">
            <a:spAutoFit/>
          </a:bodyPr>
          <a:lstStyle/>
          <a:p>
            <a:r>
              <a:rPr lang="nl-NL" dirty="0" err="1"/>
              <a:t>Region</a:t>
            </a:r>
            <a:r>
              <a:rPr lang="nl-NL" dirty="0"/>
              <a:t> </a:t>
            </a:r>
            <a:r>
              <a:rPr lang="nl-NL" dirty="0" err="1"/>
              <a:t>selection</a:t>
            </a:r>
            <a:r>
              <a:rPr lang="nl-NL" dirty="0"/>
              <a:t> </a:t>
            </a:r>
            <a:r>
              <a:rPr lang="nl-NL" dirty="0" err="1"/>
              <a:t>based</a:t>
            </a:r>
            <a:r>
              <a:rPr lang="nl-NL" dirty="0"/>
              <a:t> on </a:t>
            </a:r>
            <a:r>
              <a:rPr lang="nl-NL" dirty="0" err="1"/>
              <a:t>frequency</a:t>
            </a:r>
            <a:r>
              <a:rPr lang="nl-NL" dirty="0"/>
              <a:t> </a:t>
            </a:r>
            <a:r>
              <a:rPr lang="nl-NL" dirty="0" err="1"/>
              <a:t>averaged</a:t>
            </a:r>
            <a:r>
              <a:rPr lang="nl-NL" dirty="0"/>
              <a:t> image</a:t>
            </a:r>
          </a:p>
          <a:p>
            <a:r>
              <a:rPr lang="nl-NL" dirty="0" err="1"/>
              <a:t>Yellow</a:t>
            </a:r>
            <a:r>
              <a:rPr lang="nl-NL" dirty="0"/>
              <a:t>: </a:t>
            </a:r>
            <a:r>
              <a:rPr lang="nl-NL" dirty="0" err="1"/>
              <a:t>Fully</a:t>
            </a:r>
            <a:r>
              <a:rPr lang="nl-NL" dirty="0"/>
              <a:t> automatic</a:t>
            </a:r>
          </a:p>
          <a:p>
            <a:r>
              <a:rPr lang="nl-NL" dirty="0"/>
              <a:t>Red: </a:t>
            </a:r>
            <a:r>
              <a:rPr lang="nl-NL" dirty="0" err="1"/>
              <a:t>with</a:t>
            </a:r>
            <a:r>
              <a:rPr lang="nl-NL" dirty="0"/>
              <a:t> </a:t>
            </a:r>
            <a:r>
              <a:rPr lang="nl-NL" dirty="0" err="1"/>
              <a:t>rms_box</a:t>
            </a:r>
            <a:r>
              <a:rPr lang="nl-NL" dirty="0"/>
              <a:t>=(30,10)</a:t>
            </a:r>
          </a:p>
          <a:p>
            <a:r>
              <a:rPr lang="nl-NL" dirty="0" err="1"/>
              <a:t>Cyan</a:t>
            </a:r>
            <a:r>
              <a:rPr lang="nl-NL" dirty="0"/>
              <a:t>: </a:t>
            </a:r>
            <a:r>
              <a:rPr lang="nl-NL" dirty="0" err="1"/>
              <a:t>with</a:t>
            </a:r>
            <a:r>
              <a:rPr lang="nl-NL" dirty="0"/>
              <a:t> </a:t>
            </a:r>
            <a:r>
              <a:rPr lang="nl-NL" dirty="0" err="1"/>
              <a:t>rms_box</a:t>
            </a:r>
            <a:r>
              <a:rPr lang="nl-NL" dirty="0"/>
              <a:t>=(30,10) </a:t>
            </a:r>
            <a:r>
              <a:rPr lang="nl-NL" dirty="0" err="1"/>
              <a:t>and</a:t>
            </a:r>
            <a:r>
              <a:rPr lang="nl-NL" dirty="0"/>
              <a:t> </a:t>
            </a:r>
            <a:r>
              <a:rPr lang="nl-NL" dirty="0" err="1"/>
              <a:t>ini_gausfit</a:t>
            </a:r>
            <a:r>
              <a:rPr lang="nl-NL" dirty="0"/>
              <a:t>=‘</a:t>
            </a:r>
            <a:r>
              <a:rPr lang="nl-NL" dirty="0" err="1"/>
              <a:t>simple</a:t>
            </a:r>
            <a:r>
              <a:rPr lang="nl-NL" dirty="0"/>
              <a:t>’</a:t>
            </a:r>
          </a:p>
        </p:txBody>
      </p:sp>
    </p:spTree>
    <p:extLst>
      <p:ext uri="{BB962C8B-B14F-4D97-AF65-F5344CB8AC3E}">
        <p14:creationId xmlns:p14="http://schemas.microsoft.com/office/powerpoint/2010/main" val="17090188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8D89FC-5F36-4F9E-9ECD-00518B321620}"/>
              </a:ext>
            </a:extLst>
          </p:cNvPr>
          <p:cNvSpPr>
            <a:spLocks noGrp="1"/>
          </p:cNvSpPr>
          <p:nvPr>
            <p:ph type="title"/>
          </p:nvPr>
        </p:nvSpPr>
        <p:spPr/>
        <p:txBody>
          <a:bodyPr/>
          <a:lstStyle/>
          <a:p>
            <a:r>
              <a:rPr lang="nl-NL" dirty="0"/>
              <a:t>Using </a:t>
            </a:r>
            <a:r>
              <a:rPr lang="nl-NL" dirty="0" err="1"/>
              <a:t>PyBDSF</a:t>
            </a:r>
            <a:r>
              <a:rPr lang="nl-NL" dirty="0"/>
              <a:t> </a:t>
            </a:r>
            <a:r>
              <a:rPr lang="nl-NL" dirty="0" err="1"/>
              <a:t>to</a:t>
            </a:r>
            <a:r>
              <a:rPr lang="nl-NL" dirty="0"/>
              <a:t> do source </a:t>
            </a:r>
            <a:r>
              <a:rPr lang="nl-NL" dirty="0" err="1"/>
              <a:t>detection</a:t>
            </a:r>
            <a:endParaRPr lang="nl-NL" dirty="0"/>
          </a:p>
        </p:txBody>
      </p:sp>
      <p:sp>
        <p:nvSpPr>
          <p:cNvPr id="3" name="Tijdelijke aanduiding voor inhoud 2">
            <a:extLst>
              <a:ext uri="{FF2B5EF4-FFF2-40B4-BE49-F238E27FC236}">
                <a16:creationId xmlns:a16="http://schemas.microsoft.com/office/drawing/2014/main" id="{17EA9400-2C34-4334-A9A5-FBA1F022725B}"/>
              </a:ext>
            </a:extLst>
          </p:cNvPr>
          <p:cNvSpPr>
            <a:spLocks noGrp="1"/>
          </p:cNvSpPr>
          <p:nvPr>
            <p:ph idx="1"/>
          </p:nvPr>
        </p:nvSpPr>
        <p:spPr>
          <a:xfrm>
            <a:off x="226504" y="1468073"/>
            <a:ext cx="5394120" cy="5226342"/>
          </a:xfrm>
        </p:spPr>
        <p:txBody>
          <a:bodyPr>
            <a:normAutofit/>
          </a:bodyPr>
          <a:lstStyle/>
          <a:p>
            <a:r>
              <a:rPr lang="nl-NL" dirty="0" err="1"/>
              <a:t>If</a:t>
            </a:r>
            <a:r>
              <a:rPr lang="nl-NL" dirty="0"/>
              <a:t> we </a:t>
            </a:r>
            <a:r>
              <a:rPr lang="nl-NL" dirty="0" err="1"/>
              <a:t>only</a:t>
            </a:r>
            <a:r>
              <a:rPr lang="nl-NL" dirty="0"/>
              <a:t> </a:t>
            </a:r>
            <a:r>
              <a:rPr lang="nl-NL" dirty="0" err="1"/>
              <a:t>use</a:t>
            </a:r>
            <a:r>
              <a:rPr lang="nl-NL" dirty="0"/>
              <a:t> parameter </a:t>
            </a:r>
            <a:r>
              <a:rPr lang="nl-NL" dirty="0" err="1"/>
              <a:t>rms_box</a:t>
            </a:r>
            <a:r>
              <a:rPr lang="nl-NL" dirty="0"/>
              <a:t>=(50,16) (</a:t>
            </a:r>
            <a:r>
              <a:rPr lang="nl-NL" dirty="0" err="1"/>
              <a:t>and</a:t>
            </a:r>
            <a:r>
              <a:rPr lang="nl-NL" dirty="0"/>
              <a:t> </a:t>
            </a:r>
            <a:r>
              <a:rPr lang="nl-NL" dirty="0" err="1"/>
              <a:t>also</a:t>
            </a:r>
            <a:r>
              <a:rPr lang="nl-NL" dirty="0"/>
              <a:t> </a:t>
            </a:r>
            <a:r>
              <a:rPr lang="nl-NL" dirty="0" err="1"/>
              <a:t>trim_box</a:t>
            </a:r>
            <a:r>
              <a:rPr lang="nl-NL" dirty="0"/>
              <a:t>=(1000,2000,1000,2000) </a:t>
            </a:r>
            <a:r>
              <a:rPr lang="nl-NL" dirty="0" err="1"/>
              <a:t>just</a:t>
            </a:r>
            <a:r>
              <a:rPr lang="nl-NL" dirty="0"/>
              <a:t> </a:t>
            </a:r>
            <a:r>
              <a:rPr lang="nl-NL" dirty="0" err="1"/>
              <a:t>to</a:t>
            </a:r>
            <a:r>
              <a:rPr lang="nl-NL" dirty="0"/>
              <a:t> do </a:t>
            </a:r>
            <a:r>
              <a:rPr lang="nl-NL" dirty="0" err="1"/>
              <a:t>things</a:t>
            </a:r>
            <a:r>
              <a:rPr lang="nl-NL" dirty="0"/>
              <a:t> </a:t>
            </a:r>
            <a:r>
              <a:rPr lang="nl-NL" dirty="0" err="1"/>
              <a:t>quicker</a:t>
            </a:r>
            <a:r>
              <a:rPr lang="nl-NL" dirty="0"/>
              <a:t>), we </a:t>
            </a:r>
            <a:r>
              <a:rPr lang="nl-NL" dirty="0" err="1"/>
              <a:t>see</a:t>
            </a:r>
            <a:r>
              <a:rPr lang="nl-NL" dirty="0"/>
              <a:t> </a:t>
            </a:r>
            <a:r>
              <a:rPr lang="nl-NL" dirty="0" err="1"/>
              <a:t>that</a:t>
            </a:r>
            <a:r>
              <a:rPr lang="nl-NL" dirty="0"/>
              <a:t> (50,16) is a </a:t>
            </a:r>
            <a:r>
              <a:rPr lang="nl-NL" dirty="0" err="1"/>
              <a:t>better</a:t>
            </a:r>
            <a:r>
              <a:rPr lang="nl-NL" dirty="0"/>
              <a:t> </a:t>
            </a:r>
            <a:r>
              <a:rPr lang="nl-NL" dirty="0" err="1"/>
              <a:t>size</a:t>
            </a:r>
            <a:r>
              <a:rPr lang="nl-NL" dirty="0"/>
              <a:t> </a:t>
            </a:r>
            <a:r>
              <a:rPr lang="nl-NL" dirty="0" err="1"/>
              <a:t>to</a:t>
            </a:r>
            <a:r>
              <a:rPr lang="nl-NL" dirty="0"/>
              <a:t> </a:t>
            </a:r>
            <a:r>
              <a:rPr lang="nl-NL" dirty="0" err="1"/>
              <a:t>use</a:t>
            </a:r>
            <a:r>
              <a:rPr lang="nl-NL" dirty="0"/>
              <a:t> </a:t>
            </a:r>
            <a:r>
              <a:rPr lang="nl-NL" dirty="0" err="1"/>
              <a:t>than</a:t>
            </a:r>
            <a:r>
              <a:rPr lang="nl-NL" dirty="0"/>
              <a:t> (20,6). </a:t>
            </a:r>
            <a:r>
              <a:rPr lang="nl-NL" dirty="0" err="1"/>
              <a:t>With</a:t>
            </a:r>
            <a:r>
              <a:rPr lang="nl-NL" dirty="0"/>
              <a:t> (20,6) </a:t>
            </a:r>
            <a:r>
              <a:rPr lang="nl-NL" dirty="0" err="1"/>
              <a:t>less</a:t>
            </a:r>
            <a:r>
              <a:rPr lang="nl-NL" dirty="0"/>
              <a:t> </a:t>
            </a:r>
            <a:r>
              <a:rPr lang="nl-NL" dirty="0" err="1"/>
              <a:t>components</a:t>
            </a:r>
            <a:r>
              <a:rPr lang="nl-NL" dirty="0"/>
              <a:t> are </a:t>
            </a:r>
            <a:r>
              <a:rPr lang="nl-NL" dirty="0" err="1"/>
              <a:t>correctly</a:t>
            </a:r>
            <a:r>
              <a:rPr lang="nl-NL" dirty="0"/>
              <a:t> </a:t>
            </a:r>
            <a:r>
              <a:rPr lang="nl-NL" dirty="0" err="1"/>
              <a:t>recognized</a:t>
            </a:r>
            <a:r>
              <a:rPr lang="nl-NL" dirty="0"/>
              <a:t>. We start </a:t>
            </a:r>
            <a:r>
              <a:rPr lang="nl-NL" dirty="0" err="1"/>
              <a:t>to</a:t>
            </a:r>
            <a:r>
              <a:rPr lang="nl-NL" dirty="0"/>
              <a:t> </a:t>
            </a:r>
            <a:r>
              <a:rPr lang="nl-NL" dirty="0" err="1"/>
              <a:t>see</a:t>
            </a:r>
            <a:r>
              <a:rPr lang="nl-NL" dirty="0"/>
              <a:t> </a:t>
            </a:r>
            <a:r>
              <a:rPr lang="nl-NL" dirty="0" err="1"/>
              <a:t>some</a:t>
            </a:r>
            <a:r>
              <a:rPr lang="nl-NL" dirty="0"/>
              <a:t> </a:t>
            </a:r>
            <a:r>
              <a:rPr lang="nl-NL" dirty="0" err="1"/>
              <a:t>nontrivial</a:t>
            </a:r>
            <a:r>
              <a:rPr lang="nl-NL" dirty="0"/>
              <a:t> </a:t>
            </a:r>
            <a:r>
              <a:rPr lang="nl-NL" dirty="0" err="1"/>
              <a:t>detections</a:t>
            </a:r>
            <a:r>
              <a:rPr lang="nl-NL" dirty="0"/>
              <a:t> in </a:t>
            </a:r>
            <a:r>
              <a:rPr lang="nl-NL" dirty="0" err="1"/>
              <a:t>artifacting</a:t>
            </a:r>
            <a:r>
              <a:rPr lang="nl-NL" dirty="0"/>
              <a:t> in (50,16). </a:t>
            </a:r>
            <a:r>
              <a:rPr lang="nl-NL" dirty="0" err="1"/>
              <a:t>Thus</a:t>
            </a:r>
            <a:r>
              <a:rPr lang="nl-NL" dirty="0"/>
              <a:t>, we </a:t>
            </a:r>
            <a:r>
              <a:rPr lang="nl-NL" dirty="0" err="1"/>
              <a:t>use</a:t>
            </a:r>
            <a:r>
              <a:rPr lang="nl-NL" dirty="0"/>
              <a:t> (30,10) as </a:t>
            </a:r>
            <a:r>
              <a:rPr lang="nl-NL" dirty="0" err="1"/>
              <a:t>compromise</a:t>
            </a:r>
            <a:r>
              <a:rPr lang="nl-NL" dirty="0"/>
              <a:t>.</a:t>
            </a:r>
          </a:p>
        </p:txBody>
      </p:sp>
      <p:pic>
        <p:nvPicPr>
          <p:cNvPr id="5" name="Afbeelding 4">
            <a:extLst>
              <a:ext uri="{FF2B5EF4-FFF2-40B4-BE49-F238E27FC236}">
                <a16:creationId xmlns:a16="http://schemas.microsoft.com/office/drawing/2014/main" id="{299EC179-7070-4793-8AED-8FF88CAA9B8A}"/>
              </a:ext>
            </a:extLst>
          </p:cNvPr>
          <p:cNvPicPr>
            <a:picLocks noChangeAspect="1"/>
          </p:cNvPicPr>
          <p:nvPr/>
        </p:nvPicPr>
        <p:blipFill rotWithShape="1">
          <a:blip r:embed="rId2">
            <a:extLst>
              <a:ext uri="{28A0092B-C50C-407E-A947-70E740481C1C}">
                <a14:useLocalDpi xmlns:a14="http://schemas.microsoft.com/office/drawing/2010/main" val="0"/>
              </a:ext>
            </a:extLst>
          </a:blip>
          <a:srcRect l="5662" r="5662"/>
          <a:stretch/>
        </p:blipFill>
        <p:spPr>
          <a:xfrm>
            <a:off x="6657245" y="1365232"/>
            <a:ext cx="4692241" cy="4548802"/>
          </a:xfrm>
          <a:prstGeom prst="rect">
            <a:avLst/>
          </a:prstGeom>
        </p:spPr>
      </p:pic>
      <p:sp>
        <p:nvSpPr>
          <p:cNvPr id="6" name="Tekstvak 5">
            <a:extLst>
              <a:ext uri="{FF2B5EF4-FFF2-40B4-BE49-F238E27FC236}">
                <a16:creationId xmlns:a16="http://schemas.microsoft.com/office/drawing/2014/main" id="{73A6C0D3-C0A3-455E-950A-91D42041F7C1}"/>
              </a:ext>
            </a:extLst>
          </p:cNvPr>
          <p:cNvSpPr txBox="1"/>
          <p:nvPr/>
        </p:nvSpPr>
        <p:spPr>
          <a:xfrm>
            <a:off x="6571378" y="5175370"/>
            <a:ext cx="5162695" cy="1477328"/>
          </a:xfrm>
          <a:prstGeom prst="rect">
            <a:avLst/>
          </a:prstGeom>
          <a:noFill/>
        </p:spPr>
        <p:txBody>
          <a:bodyPr wrap="none" rtlCol="0">
            <a:spAutoFit/>
          </a:bodyPr>
          <a:lstStyle/>
          <a:p>
            <a:r>
              <a:rPr lang="nl-NL" dirty="0" err="1"/>
              <a:t>Region</a:t>
            </a:r>
            <a:r>
              <a:rPr lang="nl-NL" dirty="0"/>
              <a:t> </a:t>
            </a:r>
            <a:r>
              <a:rPr lang="nl-NL" dirty="0" err="1"/>
              <a:t>selection</a:t>
            </a:r>
            <a:r>
              <a:rPr lang="nl-NL" dirty="0"/>
              <a:t> </a:t>
            </a:r>
            <a:r>
              <a:rPr lang="nl-NL" dirty="0" err="1"/>
              <a:t>based</a:t>
            </a:r>
            <a:r>
              <a:rPr lang="nl-NL" dirty="0"/>
              <a:t> on </a:t>
            </a:r>
            <a:r>
              <a:rPr lang="nl-NL" dirty="0" err="1"/>
              <a:t>frequency</a:t>
            </a:r>
            <a:r>
              <a:rPr lang="nl-NL" dirty="0"/>
              <a:t> </a:t>
            </a:r>
            <a:r>
              <a:rPr lang="nl-NL" dirty="0" err="1"/>
              <a:t>averaged</a:t>
            </a:r>
            <a:r>
              <a:rPr lang="nl-NL" dirty="0"/>
              <a:t> image</a:t>
            </a:r>
          </a:p>
          <a:p>
            <a:r>
              <a:rPr lang="nl-NL" dirty="0" err="1"/>
              <a:t>Yellow</a:t>
            </a:r>
            <a:r>
              <a:rPr lang="nl-NL" dirty="0"/>
              <a:t>: </a:t>
            </a:r>
            <a:r>
              <a:rPr lang="nl-NL" dirty="0" err="1"/>
              <a:t>rms_box</a:t>
            </a:r>
            <a:r>
              <a:rPr lang="nl-NL" dirty="0"/>
              <a:t>=(50,16)</a:t>
            </a:r>
          </a:p>
          <a:p>
            <a:r>
              <a:rPr lang="nl-NL" dirty="0"/>
              <a:t>Blue: </a:t>
            </a:r>
            <a:r>
              <a:rPr lang="nl-NL" dirty="0" err="1"/>
              <a:t>rms_box</a:t>
            </a:r>
            <a:r>
              <a:rPr lang="nl-NL" dirty="0"/>
              <a:t>=(40,13)</a:t>
            </a:r>
          </a:p>
          <a:p>
            <a:r>
              <a:rPr lang="nl-NL" dirty="0"/>
              <a:t>Red: </a:t>
            </a:r>
            <a:r>
              <a:rPr lang="nl-NL" dirty="0" err="1"/>
              <a:t>rms_box</a:t>
            </a:r>
            <a:r>
              <a:rPr lang="nl-NL" dirty="0"/>
              <a:t>=(30,10)</a:t>
            </a:r>
          </a:p>
          <a:p>
            <a:r>
              <a:rPr lang="nl-NL" dirty="0"/>
              <a:t>Green: </a:t>
            </a:r>
            <a:r>
              <a:rPr lang="nl-NL" dirty="0" err="1"/>
              <a:t>rms_box</a:t>
            </a:r>
            <a:r>
              <a:rPr lang="nl-NL" dirty="0"/>
              <a:t>=(20, 6)</a:t>
            </a:r>
          </a:p>
        </p:txBody>
      </p:sp>
    </p:spTree>
    <p:extLst>
      <p:ext uri="{BB962C8B-B14F-4D97-AF65-F5344CB8AC3E}">
        <p14:creationId xmlns:p14="http://schemas.microsoft.com/office/powerpoint/2010/main" val="26371276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8D89FC-5F36-4F9E-9ECD-00518B321620}"/>
              </a:ext>
            </a:extLst>
          </p:cNvPr>
          <p:cNvSpPr>
            <a:spLocks noGrp="1"/>
          </p:cNvSpPr>
          <p:nvPr>
            <p:ph type="title"/>
          </p:nvPr>
        </p:nvSpPr>
        <p:spPr/>
        <p:txBody>
          <a:bodyPr/>
          <a:lstStyle/>
          <a:p>
            <a:r>
              <a:rPr lang="nl-NL" dirty="0"/>
              <a:t>Using </a:t>
            </a:r>
            <a:r>
              <a:rPr lang="nl-NL" dirty="0" err="1"/>
              <a:t>PyBDSF</a:t>
            </a:r>
            <a:r>
              <a:rPr lang="nl-NL" dirty="0"/>
              <a:t> </a:t>
            </a:r>
            <a:r>
              <a:rPr lang="nl-NL" dirty="0" err="1"/>
              <a:t>to</a:t>
            </a:r>
            <a:r>
              <a:rPr lang="nl-NL" dirty="0"/>
              <a:t> do source </a:t>
            </a:r>
            <a:r>
              <a:rPr lang="nl-NL" dirty="0" err="1"/>
              <a:t>detection</a:t>
            </a:r>
            <a:endParaRPr lang="nl-NL" dirty="0"/>
          </a:p>
        </p:txBody>
      </p:sp>
      <p:sp>
        <p:nvSpPr>
          <p:cNvPr id="3" name="Tijdelijke aanduiding voor inhoud 2">
            <a:extLst>
              <a:ext uri="{FF2B5EF4-FFF2-40B4-BE49-F238E27FC236}">
                <a16:creationId xmlns:a16="http://schemas.microsoft.com/office/drawing/2014/main" id="{17EA9400-2C34-4334-A9A5-FBA1F022725B}"/>
              </a:ext>
            </a:extLst>
          </p:cNvPr>
          <p:cNvSpPr>
            <a:spLocks noGrp="1"/>
          </p:cNvSpPr>
          <p:nvPr>
            <p:ph idx="1"/>
          </p:nvPr>
        </p:nvSpPr>
        <p:spPr>
          <a:xfrm>
            <a:off x="226504" y="1468073"/>
            <a:ext cx="5394120" cy="5226342"/>
          </a:xfrm>
        </p:spPr>
        <p:txBody>
          <a:bodyPr>
            <a:normAutofit/>
          </a:bodyPr>
          <a:lstStyle/>
          <a:p>
            <a:r>
              <a:rPr lang="nl-NL" dirty="0"/>
              <a:t>The </a:t>
            </a:r>
            <a:r>
              <a:rPr lang="nl-NL" dirty="0" err="1"/>
              <a:t>selection</a:t>
            </a:r>
            <a:r>
              <a:rPr lang="nl-NL" dirty="0"/>
              <a:t> is </a:t>
            </a:r>
            <a:r>
              <a:rPr lang="nl-NL" dirty="0" err="1"/>
              <a:t>not</a:t>
            </a:r>
            <a:r>
              <a:rPr lang="nl-NL" dirty="0"/>
              <a:t> </a:t>
            </a:r>
            <a:r>
              <a:rPr lang="nl-NL" dirty="0" err="1"/>
              <a:t>only</a:t>
            </a:r>
            <a:r>
              <a:rPr lang="nl-NL" dirty="0"/>
              <a:t> </a:t>
            </a:r>
            <a:r>
              <a:rPr lang="nl-NL" dirty="0" err="1"/>
              <a:t>heavily</a:t>
            </a:r>
            <a:r>
              <a:rPr lang="nl-NL" dirty="0"/>
              <a:t> </a:t>
            </a:r>
            <a:r>
              <a:rPr lang="nl-NL" dirty="0" err="1"/>
              <a:t>dependent</a:t>
            </a:r>
            <a:r>
              <a:rPr lang="nl-NL" dirty="0"/>
              <a:t> on </a:t>
            </a:r>
            <a:r>
              <a:rPr lang="nl-NL" dirty="0" err="1"/>
              <a:t>rms</a:t>
            </a:r>
            <a:r>
              <a:rPr lang="nl-NL" dirty="0"/>
              <a:t> box </a:t>
            </a:r>
            <a:r>
              <a:rPr lang="nl-NL" dirty="0" err="1"/>
              <a:t>size</a:t>
            </a:r>
            <a:r>
              <a:rPr lang="nl-NL" dirty="0"/>
              <a:t> but </a:t>
            </a:r>
            <a:r>
              <a:rPr lang="nl-NL" dirty="0" err="1"/>
              <a:t>also</a:t>
            </a:r>
            <a:r>
              <a:rPr lang="nl-NL" dirty="0"/>
              <a:t> step </a:t>
            </a:r>
            <a:r>
              <a:rPr lang="nl-NL" dirty="0" err="1"/>
              <a:t>size</a:t>
            </a:r>
            <a:r>
              <a:rPr lang="nl-NL" dirty="0"/>
              <a:t>, </a:t>
            </a:r>
            <a:r>
              <a:rPr lang="nl-NL" dirty="0" err="1"/>
              <a:t>see</a:t>
            </a:r>
            <a:r>
              <a:rPr lang="nl-NL" dirty="0"/>
              <a:t> image on right. We stick </a:t>
            </a:r>
            <a:r>
              <a:rPr lang="nl-NL" dirty="0" err="1"/>
              <a:t>to</a:t>
            </a:r>
            <a:r>
              <a:rPr lang="nl-NL" dirty="0"/>
              <a:t> step = ¼-1/3 of </a:t>
            </a:r>
            <a:r>
              <a:rPr lang="nl-NL" dirty="0" err="1"/>
              <a:t>boxsize</a:t>
            </a:r>
            <a:r>
              <a:rPr lang="nl-NL" dirty="0"/>
              <a:t> as </a:t>
            </a:r>
            <a:r>
              <a:rPr lang="nl-NL" dirty="0" err="1"/>
              <a:t>adviced</a:t>
            </a:r>
            <a:r>
              <a:rPr lang="nl-NL" dirty="0"/>
              <a:t> in BDSF </a:t>
            </a:r>
            <a:r>
              <a:rPr lang="nl-NL" dirty="0" err="1"/>
              <a:t>documentation</a:t>
            </a:r>
            <a:r>
              <a:rPr lang="nl-NL" dirty="0"/>
              <a:t>.</a:t>
            </a:r>
          </a:p>
        </p:txBody>
      </p:sp>
      <p:pic>
        <p:nvPicPr>
          <p:cNvPr id="5" name="Afbeelding 4">
            <a:extLst>
              <a:ext uri="{FF2B5EF4-FFF2-40B4-BE49-F238E27FC236}">
                <a16:creationId xmlns:a16="http://schemas.microsoft.com/office/drawing/2014/main" id="{299EC179-7070-4793-8AED-8FF88CAA9B8A}"/>
              </a:ext>
            </a:extLst>
          </p:cNvPr>
          <p:cNvPicPr>
            <a:picLocks noChangeAspect="1"/>
          </p:cNvPicPr>
          <p:nvPr/>
        </p:nvPicPr>
        <p:blipFill rotWithShape="1">
          <a:blip r:embed="rId2">
            <a:extLst>
              <a:ext uri="{28A0092B-C50C-407E-A947-70E740481C1C}">
                <a14:useLocalDpi xmlns:a14="http://schemas.microsoft.com/office/drawing/2010/main" val="0"/>
              </a:ext>
            </a:extLst>
          </a:blip>
          <a:srcRect l="8817" r="8817"/>
          <a:stretch/>
        </p:blipFill>
        <p:spPr>
          <a:xfrm>
            <a:off x="6657245" y="1365232"/>
            <a:ext cx="4692241" cy="4548802"/>
          </a:xfrm>
          <a:prstGeom prst="rect">
            <a:avLst/>
          </a:prstGeom>
        </p:spPr>
      </p:pic>
      <p:sp>
        <p:nvSpPr>
          <p:cNvPr id="6" name="Tekstvak 5">
            <a:extLst>
              <a:ext uri="{FF2B5EF4-FFF2-40B4-BE49-F238E27FC236}">
                <a16:creationId xmlns:a16="http://schemas.microsoft.com/office/drawing/2014/main" id="{73A6C0D3-C0A3-455E-950A-91D42041F7C1}"/>
              </a:ext>
            </a:extLst>
          </p:cNvPr>
          <p:cNvSpPr txBox="1"/>
          <p:nvPr/>
        </p:nvSpPr>
        <p:spPr>
          <a:xfrm>
            <a:off x="6571378" y="5175370"/>
            <a:ext cx="5162695" cy="1200329"/>
          </a:xfrm>
          <a:prstGeom prst="rect">
            <a:avLst/>
          </a:prstGeom>
          <a:noFill/>
        </p:spPr>
        <p:txBody>
          <a:bodyPr wrap="none" rtlCol="0">
            <a:spAutoFit/>
          </a:bodyPr>
          <a:lstStyle/>
          <a:p>
            <a:r>
              <a:rPr lang="nl-NL" dirty="0" err="1"/>
              <a:t>Region</a:t>
            </a:r>
            <a:r>
              <a:rPr lang="nl-NL" dirty="0"/>
              <a:t> </a:t>
            </a:r>
            <a:r>
              <a:rPr lang="nl-NL" dirty="0" err="1"/>
              <a:t>selection</a:t>
            </a:r>
            <a:r>
              <a:rPr lang="nl-NL" dirty="0"/>
              <a:t> </a:t>
            </a:r>
            <a:r>
              <a:rPr lang="nl-NL" dirty="0" err="1"/>
              <a:t>based</a:t>
            </a:r>
            <a:r>
              <a:rPr lang="nl-NL" dirty="0"/>
              <a:t> on </a:t>
            </a:r>
            <a:r>
              <a:rPr lang="nl-NL" dirty="0" err="1"/>
              <a:t>frequency</a:t>
            </a:r>
            <a:r>
              <a:rPr lang="nl-NL" dirty="0"/>
              <a:t> </a:t>
            </a:r>
            <a:r>
              <a:rPr lang="nl-NL" dirty="0" err="1"/>
              <a:t>averaged</a:t>
            </a:r>
            <a:r>
              <a:rPr lang="nl-NL" dirty="0"/>
              <a:t> image</a:t>
            </a:r>
          </a:p>
          <a:p>
            <a:r>
              <a:rPr lang="nl-NL" dirty="0"/>
              <a:t>Blue: </a:t>
            </a:r>
            <a:r>
              <a:rPr lang="nl-NL" dirty="0" err="1"/>
              <a:t>rms_box</a:t>
            </a:r>
            <a:r>
              <a:rPr lang="nl-NL" dirty="0"/>
              <a:t>=(50,20)</a:t>
            </a:r>
          </a:p>
          <a:p>
            <a:r>
              <a:rPr lang="nl-NL" dirty="0" err="1"/>
              <a:t>Yellow</a:t>
            </a:r>
            <a:r>
              <a:rPr lang="nl-NL" dirty="0"/>
              <a:t>: </a:t>
            </a:r>
            <a:r>
              <a:rPr lang="nl-NL" dirty="0" err="1"/>
              <a:t>rms_box</a:t>
            </a:r>
            <a:r>
              <a:rPr lang="nl-NL" dirty="0"/>
              <a:t>=(50,16)</a:t>
            </a:r>
          </a:p>
          <a:p>
            <a:r>
              <a:rPr lang="nl-NL" dirty="0"/>
              <a:t>Blue: </a:t>
            </a:r>
            <a:r>
              <a:rPr lang="nl-NL" dirty="0" err="1"/>
              <a:t>rms_box</a:t>
            </a:r>
            <a:r>
              <a:rPr lang="nl-NL" dirty="0"/>
              <a:t>=(50,15)</a:t>
            </a:r>
          </a:p>
        </p:txBody>
      </p:sp>
    </p:spTree>
    <p:extLst>
      <p:ext uri="{BB962C8B-B14F-4D97-AF65-F5344CB8AC3E}">
        <p14:creationId xmlns:p14="http://schemas.microsoft.com/office/powerpoint/2010/main" val="24389135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8D89FC-5F36-4F9E-9ECD-00518B321620}"/>
              </a:ext>
            </a:extLst>
          </p:cNvPr>
          <p:cNvSpPr>
            <a:spLocks noGrp="1"/>
          </p:cNvSpPr>
          <p:nvPr>
            <p:ph type="title"/>
          </p:nvPr>
        </p:nvSpPr>
        <p:spPr/>
        <p:txBody>
          <a:bodyPr/>
          <a:lstStyle/>
          <a:p>
            <a:r>
              <a:rPr lang="nl-NL" dirty="0"/>
              <a:t>Using </a:t>
            </a:r>
            <a:r>
              <a:rPr lang="nl-NL" dirty="0" err="1"/>
              <a:t>PyBDSF</a:t>
            </a:r>
            <a:r>
              <a:rPr lang="nl-NL" dirty="0"/>
              <a:t> </a:t>
            </a:r>
            <a:r>
              <a:rPr lang="nl-NL" dirty="0" err="1"/>
              <a:t>to</a:t>
            </a:r>
            <a:r>
              <a:rPr lang="nl-NL" dirty="0"/>
              <a:t> do source </a:t>
            </a:r>
            <a:r>
              <a:rPr lang="nl-NL" dirty="0" err="1"/>
              <a:t>detection</a:t>
            </a:r>
            <a:endParaRPr lang="nl-NL" dirty="0"/>
          </a:p>
        </p:txBody>
      </p:sp>
      <p:sp>
        <p:nvSpPr>
          <p:cNvPr id="7" name="Tijdelijke aanduiding voor inhoud 6">
            <a:extLst>
              <a:ext uri="{FF2B5EF4-FFF2-40B4-BE49-F238E27FC236}">
                <a16:creationId xmlns:a16="http://schemas.microsoft.com/office/drawing/2014/main" id="{5600CD98-5E47-4608-B007-DC6DB2AEA63A}"/>
              </a:ext>
            </a:extLst>
          </p:cNvPr>
          <p:cNvSpPr>
            <a:spLocks noGrp="1"/>
          </p:cNvSpPr>
          <p:nvPr>
            <p:ph idx="1"/>
          </p:nvPr>
        </p:nvSpPr>
        <p:spPr/>
        <p:txBody>
          <a:bodyPr>
            <a:normAutofit/>
          </a:bodyPr>
          <a:lstStyle/>
          <a:p>
            <a:r>
              <a:rPr lang="nl-NL" dirty="0" err="1"/>
              <a:t>When</a:t>
            </a:r>
            <a:r>
              <a:rPr lang="nl-NL" dirty="0"/>
              <a:t> </a:t>
            </a:r>
            <a:r>
              <a:rPr lang="nl-NL" dirty="0" err="1"/>
              <a:t>not</a:t>
            </a:r>
            <a:r>
              <a:rPr lang="nl-NL" dirty="0"/>
              <a:t> </a:t>
            </a:r>
            <a:r>
              <a:rPr lang="nl-NL" dirty="0" err="1"/>
              <a:t>using</a:t>
            </a:r>
            <a:r>
              <a:rPr lang="nl-NL" dirty="0"/>
              <a:t> </a:t>
            </a:r>
            <a:r>
              <a:rPr lang="nl-NL" dirty="0" err="1"/>
              <a:t>trim_box</a:t>
            </a:r>
            <a:r>
              <a:rPr lang="nl-NL" dirty="0"/>
              <a:t>=(1000,2000,1000,2000), </a:t>
            </a:r>
            <a:r>
              <a:rPr lang="nl-NL" dirty="0" err="1"/>
              <a:t>process</a:t>
            </a:r>
            <a:r>
              <a:rPr lang="nl-NL" dirty="0"/>
              <a:t> </a:t>
            </a:r>
            <a:r>
              <a:rPr lang="nl-NL" dirty="0" err="1"/>
              <a:t>still</a:t>
            </a:r>
            <a:r>
              <a:rPr lang="nl-NL" dirty="0"/>
              <a:t> takes long </a:t>
            </a:r>
            <a:r>
              <a:rPr lang="nl-NL" dirty="0" err="1"/>
              <a:t>and</a:t>
            </a:r>
            <a:r>
              <a:rPr lang="nl-NL" dirty="0"/>
              <a:t> takes </a:t>
            </a:r>
            <a:r>
              <a:rPr lang="nl-NL" dirty="0" err="1"/>
              <a:t>extremely</a:t>
            </a:r>
            <a:r>
              <a:rPr lang="nl-NL" dirty="0"/>
              <a:t> long </a:t>
            </a:r>
            <a:r>
              <a:rPr lang="nl-NL" dirty="0" err="1"/>
              <a:t>for</a:t>
            </a:r>
            <a:r>
              <a:rPr lang="nl-NL" dirty="0"/>
              <a:t> </a:t>
            </a:r>
            <a:r>
              <a:rPr lang="nl-NL" dirty="0" err="1"/>
              <a:t>just</a:t>
            </a:r>
            <a:r>
              <a:rPr lang="nl-NL" dirty="0"/>
              <a:t> a few sources. We </a:t>
            </a:r>
            <a:r>
              <a:rPr lang="nl-NL" dirty="0" err="1"/>
              <a:t>investigate</a:t>
            </a:r>
            <a:r>
              <a:rPr lang="nl-NL" dirty="0"/>
              <a:t>  </a:t>
            </a:r>
            <a:r>
              <a:rPr lang="nl-NL" dirty="0" err="1"/>
              <a:t>where</a:t>
            </a:r>
            <a:r>
              <a:rPr lang="nl-NL" dirty="0"/>
              <a:t> </a:t>
            </a:r>
            <a:r>
              <a:rPr lang="nl-NL" dirty="0" err="1"/>
              <a:t>this</a:t>
            </a:r>
            <a:r>
              <a:rPr lang="nl-NL" dirty="0"/>
              <a:t> goed wrong </a:t>
            </a:r>
            <a:r>
              <a:rPr lang="nl-NL" dirty="0" err="1"/>
              <a:t>by</a:t>
            </a:r>
            <a:r>
              <a:rPr lang="nl-NL" dirty="0"/>
              <a:t> </a:t>
            </a:r>
            <a:r>
              <a:rPr lang="nl-NL" dirty="0" err="1"/>
              <a:t>splitting</a:t>
            </a:r>
            <a:r>
              <a:rPr lang="nl-NL" dirty="0"/>
              <a:t> </a:t>
            </a:r>
            <a:r>
              <a:rPr lang="nl-NL" dirty="0" err="1"/>
              <a:t>the</a:t>
            </a:r>
            <a:r>
              <a:rPr lang="nl-NL" dirty="0"/>
              <a:t> image in </a:t>
            </a:r>
            <a:r>
              <a:rPr lang="nl-NL" dirty="0" err="1"/>
              <a:t>four</a:t>
            </a:r>
            <a:r>
              <a:rPr lang="nl-NL" dirty="0"/>
              <a:t> </a:t>
            </a:r>
            <a:r>
              <a:rPr lang="nl-NL" dirty="0" err="1"/>
              <a:t>and</a:t>
            </a:r>
            <a:r>
              <a:rPr lang="nl-NL" dirty="0"/>
              <a:t> </a:t>
            </a:r>
            <a:r>
              <a:rPr lang="nl-NL" dirty="0" err="1"/>
              <a:t>inspecting</a:t>
            </a:r>
            <a:r>
              <a:rPr lang="nl-NL" dirty="0"/>
              <a:t> </a:t>
            </a:r>
            <a:r>
              <a:rPr lang="nl-NL" dirty="0" err="1"/>
              <a:t>one</a:t>
            </a:r>
            <a:r>
              <a:rPr lang="nl-NL" dirty="0"/>
              <a:t> </a:t>
            </a:r>
            <a:r>
              <a:rPr lang="nl-NL" dirty="0" err="1"/>
              <a:t>by</a:t>
            </a:r>
            <a:r>
              <a:rPr lang="nl-NL" dirty="0"/>
              <a:t> </a:t>
            </a:r>
            <a:r>
              <a:rPr lang="nl-NL" dirty="0" err="1"/>
              <a:t>one</a:t>
            </a:r>
            <a:r>
              <a:rPr lang="nl-NL" dirty="0"/>
              <a:t>.</a:t>
            </a:r>
          </a:p>
          <a:p>
            <a:r>
              <a:rPr lang="nl-NL" dirty="0"/>
              <a:t>First off: (0,2000,0,2000) </a:t>
            </a:r>
            <a:r>
              <a:rPr lang="nl-NL" dirty="0">
                <a:sym typeface="Wingdings" panose="05000000000000000000" pitchFamily="2" charset="2"/>
              </a:rPr>
              <a:t> takes few minutes </a:t>
            </a:r>
            <a:r>
              <a:rPr lang="nl-NL" dirty="0" err="1">
                <a:sym typeface="Wingdings" panose="05000000000000000000" pitchFamily="2" charset="2"/>
              </a:rPr>
              <a:t>for</a:t>
            </a:r>
            <a:r>
              <a:rPr lang="nl-NL" dirty="0">
                <a:sym typeface="Wingdings" panose="05000000000000000000" pitchFamily="2" charset="2"/>
              </a:rPr>
              <a:t> first 1408 </a:t>
            </a:r>
            <a:r>
              <a:rPr lang="nl-NL" dirty="0" err="1">
                <a:sym typeface="Wingdings" panose="05000000000000000000" pitchFamily="2" charset="2"/>
              </a:rPr>
              <a:t>islands</a:t>
            </a:r>
            <a:r>
              <a:rPr lang="nl-NL" dirty="0">
                <a:sym typeface="Wingdings" panose="05000000000000000000" pitchFamily="2" charset="2"/>
              </a:rPr>
              <a:t> </a:t>
            </a:r>
            <a:r>
              <a:rPr lang="nl-NL" dirty="0" err="1">
                <a:sym typeface="Wingdings" panose="05000000000000000000" pitchFamily="2" charset="2"/>
              </a:rPr>
              <a:t>and</a:t>
            </a:r>
            <a:r>
              <a:rPr lang="nl-NL" dirty="0">
                <a:sym typeface="Wingdings" panose="05000000000000000000" pitchFamily="2" charset="2"/>
              </a:rPr>
              <a:t> </a:t>
            </a:r>
            <a:r>
              <a:rPr lang="nl-NL" dirty="0" err="1">
                <a:sym typeface="Wingdings" panose="05000000000000000000" pitchFamily="2" charset="2"/>
              </a:rPr>
              <a:t>then</a:t>
            </a:r>
            <a:r>
              <a:rPr lang="nl-NL" dirty="0">
                <a:sym typeface="Wingdings" panose="05000000000000000000" pitchFamily="2" charset="2"/>
              </a:rPr>
              <a:t> 2h15min </a:t>
            </a:r>
            <a:r>
              <a:rPr lang="nl-NL" dirty="0" err="1">
                <a:sym typeface="Wingdings" panose="05000000000000000000" pitchFamily="2" charset="2"/>
              </a:rPr>
              <a:t>for</a:t>
            </a:r>
            <a:r>
              <a:rPr lang="nl-NL" dirty="0">
                <a:sym typeface="Wingdings" panose="05000000000000000000" pitchFamily="2" charset="2"/>
              </a:rPr>
              <a:t> </a:t>
            </a:r>
            <a:r>
              <a:rPr lang="nl-NL" dirty="0" err="1">
                <a:sym typeface="Wingdings" panose="05000000000000000000" pitchFamily="2" charset="2"/>
              </a:rPr>
              <a:t>island</a:t>
            </a:r>
            <a:r>
              <a:rPr lang="nl-NL" dirty="0">
                <a:sym typeface="Wingdings" panose="05000000000000000000" pitchFamily="2" charset="2"/>
              </a:rPr>
              <a:t> 1409, 1410. I </a:t>
            </a:r>
            <a:r>
              <a:rPr lang="nl-NL" dirty="0" err="1">
                <a:sym typeface="Wingdings" panose="05000000000000000000" pitchFamily="2" charset="2"/>
              </a:rPr>
              <a:t>then</a:t>
            </a:r>
            <a:r>
              <a:rPr lang="nl-NL" dirty="0">
                <a:sym typeface="Wingdings" panose="05000000000000000000" pitchFamily="2" charset="2"/>
              </a:rPr>
              <a:t> </a:t>
            </a:r>
            <a:r>
              <a:rPr lang="nl-NL" dirty="0" err="1">
                <a:sym typeface="Wingdings" panose="05000000000000000000" pitchFamily="2" charset="2"/>
              </a:rPr>
              <a:t>abort</a:t>
            </a:r>
            <a:r>
              <a:rPr lang="nl-NL" dirty="0">
                <a:sym typeface="Wingdings" panose="05000000000000000000" pitchFamily="2" charset="2"/>
              </a:rPr>
              <a:t> </a:t>
            </a:r>
            <a:r>
              <a:rPr lang="nl-NL" dirty="0" err="1">
                <a:sym typeface="Wingdings" panose="05000000000000000000" pitchFamily="2" charset="2"/>
              </a:rPr>
              <a:t>this</a:t>
            </a:r>
            <a:r>
              <a:rPr lang="nl-NL" dirty="0">
                <a:sym typeface="Wingdings" panose="05000000000000000000" pitchFamily="2" charset="2"/>
              </a:rPr>
              <a:t> run.</a:t>
            </a:r>
          </a:p>
          <a:p>
            <a:r>
              <a:rPr lang="nl-NL" dirty="0" err="1">
                <a:sym typeface="Wingdings" panose="05000000000000000000" pitchFamily="2" charset="2"/>
              </a:rPr>
              <a:t>When</a:t>
            </a:r>
            <a:r>
              <a:rPr lang="nl-NL" dirty="0">
                <a:sym typeface="Wingdings" panose="05000000000000000000" pitchFamily="2" charset="2"/>
              </a:rPr>
              <a:t> </a:t>
            </a:r>
            <a:r>
              <a:rPr lang="nl-NL" dirty="0" err="1">
                <a:sym typeface="Wingdings" panose="05000000000000000000" pitchFamily="2" charset="2"/>
              </a:rPr>
              <a:t>looking</a:t>
            </a:r>
            <a:r>
              <a:rPr lang="nl-NL" dirty="0">
                <a:sym typeface="Wingdings" panose="05000000000000000000" pitchFamily="2" charset="2"/>
              </a:rPr>
              <a:t> at </a:t>
            </a:r>
            <a:r>
              <a:rPr lang="nl-NL" dirty="0" err="1">
                <a:sym typeface="Wingdings" panose="05000000000000000000" pitchFamily="2" charset="2"/>
              </a:rPr>
              <a:t>the</a:t>
            </a:r>
            <a:r>
              <a:rPr lang="nl-NL" dirty="0">
                <a:sym typeface="Wingdings" panose="05000000000000000000" pitchFamily="2" charset="2"/>
              </a:rPr>
              <a:t> </a:t>
            </a:r>
            <a:r>
              <a:rPr lang="nl-NL" dirty="0" err="1">
                <a:sym typeface="Wingdings" panose="05000000000000000000" pitchFamily="2" charset="2"/>
              </a:rPr>
              <a:t>islands</a:t>
            </a:r>
            <a:r>
              <a:rPr lang="nl-NL" dirty="0">
                <a:sym typeface="Wingdings" panose="05000000000000000000" pitchFamily="2" charset="2"/>
              </a:rPr>
              <a:t> </a:t>
            </a:r>
            <a:r>
              <a:rPr lang="nl-NL" dirty="0" err="1">
                <a:sym typeface="Wingdings" panose="05000000000000000000" pitchFamily="2" charset="2"/>
              </a:rPr>
              <a:t>temporary</a:t>
            </a:r>
            <a:r>
              <a:rPr lang="nl-NL" dirty="0">
                <a:sym typeface="Wingdings" panose="05000000000000000000" pitchFamily="2" charset="2"/>
              </a:rPr>
              <a:t> BDSF file, we </a:t>
            </a:r>
            <a:r>
              <a:rPr lang="nl-NL" dirty="0" err="1">
                <a:sym typeface="Wingdings" panose="05000000000000000000" pitchFamily="2" charset="2"/>
              </a:rPr>
              <a:t>see</a:t>
            </a:r>
            <a:r>
              <a:rPr lang="nl-NL" dirty="0">
                <a:sym typeface="Wingdings" panose="05000000000000000000" pitchFamily="2" charset="2"/>
              </a:rPr>
              <a:t> </a:t>
            </a:r>
            <a:r>
              <a:rPr lang="nl-NL" dirty="0" err="1">
                <a:sym typeface="Wingdings" panose="05000000000000000000" pitchFamily="2" charset="2"/>
              </a:rPr>
              <a:t>that</a:t>
            </a:r>
            <a:r>
              <a:rPr lang="nl-NL" dirty="0">
                <a:sym typeface="Wingdings" panose="05000000000000000000" pitchFamily="2" charset="2"/>
              </a:rPr>
              <a:t> </a:t>
            </a:r>
            <a:r>
              <a:rPr lang="nl-NL" dirty="0" err="1">
                <a:sym typeface="Wingdings" panose="05000000000000000000" pitchFamily="2" charset="2"/>
              </a:rPr>
              <a:t>the</a:t>
            </a:r>
            <a:r>
              <a:rPr lang="nl-NL" dirty="0">
                <a:sym typeface="Wingdings" panose="05000000000000000000" pitchFamily="2" charset="2"/>
              </a:rPr>
              <a:t> </a:t>
            </a:r>
            <a:r>
              <a:rPr lang="nl-NL" dirty="0" err="1">
                <a:sym typeface="Wingdings" panose="05000000000000000000" pitchFamily="2" charset="2"/>
              </a:rPr>
              <a:t>islands</a:t>
            </a:r>
            <a:r>
              <a:rPr lang="nl-NL" dirty="0">
                <a:sym typeface="Wingdings" panose="05000000000000000000" pitchFamily="2" charset="2"/>
              </a:rPr>
              <a:t> </a:t>
            </a:r>
            <a:r>
              <a:rPr lang="nl-NL" dirty="0" err="1">
                <a:sym typeface="Wingdings" panose="05000000000000000000" pitchFamily="2" charset="2"/>
              </a:rPr>
              <a:t>aren’t</a:t>
            </a:r>
            <a:r>
              <a:rPr lang="nl-NL" dirty="0">
                <a:sym typeface="Wingdings" panose="05000000000000000000" pitchFamily="2" charset="2"/>
              </a:rPr>
              <a:t> </a:t>
            </a:r>
            <a:r>
              <a:rPr lang="nl-NL" dirty="0" err="1">
                <a:sym typeface="Wingdings" panose="05000000000000000000" pitchFamily="2" charset="2"/>
              </a:rPr>
              <a:t>fitted</a:t>
            </a:r>
            <a:r>
              <a:rPr lang="nl-NL" dirty="0">
                <a:sym typeface="Wingdings" panose="05000000000000000000" pitchFamily="2" charset="2"/>
              </a:rPr>
              <a:t> </a:t>
            </a:r>
            <a:r>
              <a:rPr lang="nl-NL" dirty="0" err="1">
                <a:sym typeface="Wingdings" panose="05000000000000000000" pitchFamily="2" charset="2"/>
              </a:rPr>
              <a:t>from</a:t>
            </a:r>
            <a:r>
              <a:rPr lang="nl-NL" dirty="0">
                <a:sym typeface="Wingdings" panose="05000000000000000000" pitchFamily="2" charset="2"/>
              </a:rPr>
              <a:t> easy </a:t>
            </a:r>
            <a:r>
              <a:rPr lang="nl-NL" dirty="0" err="1">
                <a:sym typeface="Wingdings" panose="05000000000000000000" pitchFamily="2" charset="2"/>
              </a:rPr>
              <a:t>to</a:t>
            </a:r>
            <a:r>
              <a:rPr lang="nl-NL" dirty="0">
                <a:sym typeface="Wingdings" panose="05000000000000000000" pitchFamily="2" charset="2"/>
              </a:rPr>
              <a:t> hard but </a:t>
            </a:r>
            <a:r>
              <a:rPr lang="nl-NL" dirty="0" err="1">
                <a:sym typeface="Wingdings" panose="05000000000000000000" pitchFamily="2" charset="2"/>
              </a:rPr>
              <a:t>just</a:t>
            </a:r>
            <a:r>
              <a:rPr lang="nl-NL" dirty="0">
                <a:sym typeface="Wingdings" panose="05000000000000000000" pitchFamily="2" charset="2"/>
              </a:rPr>
              <a:t> </a:t>
            </a:r>
            <a:r>
              <a:rPr lang="nl-NL" dirty="0" err="1">
                <a:sym typeface="Wingdings" panose="05000000000000000000" pitchFamily="2" charset="2"/>
              </a:rPr>
              <a:t>scanned</a:t>
            </a:r>
            <a:r>
              <a:rPr lang="nl-NL" dirty="0">
                <a:sym typeface="Wingdings" panose="05000000000000000000" pitchFamily="2" charset="2"/>
              </a:rPr>
              <a:t> </a:t>
            </a:r>
            <a:r>
              <a:rPr lang="nl-NL" dirty="0" err="1">
                <a:sym typeface="Wingdings" panose="05000000000000000000" pitchFamily="2" charset="2"/>
              </a:rPr>
              <a:t>based</a:t>
            </a:r>
            <a:r>
              <a:rPr lang="nl-NL" dirty="0">
                <a:sym typeface="Wingdings" panose="05000000000000000000" pitchFamily="2" charset="2"/>
              </a:rPr>
              <a:t> on </a:t>
            </a:r>
            <a:r>
              <a:rPr lang="nl-NL" dirty="0" err="1">
                <a:sym typeface="Wingdings" panose="05000000000000000000" pitchFamily="2" charset="2"/>
              </a:rPr>
              <a:t>position</a:t>
            </a:r>
            <a:r>
              <a:rPr lang="nl-NL" dirty="0">
                <a:sym typeface="Wingdings" panose="05000000000000000000" pitchFamily="2" charset="2"/>
              </a:rPr>
              <a:t>. We </a:t>
            </a:r>
            <a:r>
              <a:rPr lang="nl-NL" dirty="0" err="1">
                <a:sym typeface="Wingdings" panose="05000000000000000000" pitchFamily="2" charset="2"/>
              </a:rPr>
              <a:t>thus</a:t>
            </a:r>
            <a:r>
              <a:rPr lang="nl-NL" dirty="0">
                <a:sym typeface="Wingdings" panose="05000000000000000000" pitchFamily="2" charset="2"/>
              </a:rPr>
              <a:t> </a:t>
            </a:r>
            <a:r>
              <a:rPr lang="nl-NL" dirty="0" err="1">
                <a:sym typeface="Wingdings" panose="05000000000000000000" pitchFamily="2" charset="2"/>
              </a:rPr>
              <a:t>find</a:t>
            </a:r>
            <a:r>
              <a:rPr lang="nl-NL" dirty="0">
                <a:sym typeface="Wingdings" panose="05000000000000000000" pitchFamily="2" charset="2"/>
              </a:rPr>
              <a:t> </a:t>
            </a:r>
            <a:r>
              <a:rPr lang="nl-NL" dirty="0" err="1">
                <a:sym typeface="Wingdings" panose="05000000000000000000" pitchFamily="2" charset="2"/>
              </a:rPr>
              <a:t>it</a:t>
            </a:r>
            <a:r>
              <a:rPr lang="nl-NL" dirty="0">
                <a:sym typeface="Wingdings" panose="05000000000000000000" pitchFamily="2" charset="2"/>
              </a:rPr>
              <a:t> </a:t>
            </a:r>
            <a:r>
              <a:rPr lang="nl-NL" dirty="0" err="1">
                <a:sym typeface="Wingdings" panose="05000000000000000000" pitchFamily="2" charset="2"/>
              </a:rPr>
              <a:t>very</a:t>
            </a:r>
            <a:r>
              <a:rPr lang="nl-NL" dirty="0">
                <a:sym typeface="Wingdings" panose="05000000000000000000" pitchFamily="2" charset="2"/>
              </a:rPr>
              <a:t> </a:t>
            </a:r>
            <a:r>
              <a:rPr lang="nl-NL" dirty="0" err="1">
                <a:sym typeface="Wingdings" panose="05000000000000000000" pitchFamily="2" charset="2"/>
              </a:rPr>
              <a:t>suspicious</a:t>
            </a:r>
            <a:r>
              <a:rPr lang="nl-NL" dirty="0">
                <a:sym typeface="Wingdings" panose="05000000000000000000" pitchFamily="2" charset="2"/>
              </a:rPr>
              <a:t> </a:t>
            </a:r>
            <a:r>
              <a:rPr lang="nl-NL" dirty="0" err="1">
                <a:sym typeface="Wingdings" panose="05000000000000000000" pitchFamily="2" charset="2"/>
              </a:rPr>
              <a:t>that</a:t>
            </a:r>
            <a:r>
              <a:rPr lang="nl-NL" dirty="0">
                <a:sym typeface="Wingdings" panose="05000000000000000000" pitchFamily="2" charset="2"/>
              </a:rPr>
              <a:t> </a:t>
            </a:r>
            <a:r>
              <a:rPr lang="nl-NL" dirty="0" err="1">
                <a:sym typeface="Wingdings" panose="05000000000000000000" pitchFamily="2" charset="2"/>
              </a:rPr>
              <a:t>the</a:t>
            </a:r>
            <a:r>
              <a:rPr lang="nl-NL" dirty="0">
                <a:sym typeface="Wingdings" panose="05000000000000000000" pitchFamily="2" charset="2"/>
              </a:rPr>
              <a:t> last sources </a:t>
            </a:r>
            <a:r>
              <a:rPr lang="nl-NL" dirty="0" err="1">
                <a:sym typeface="Wingdings" panose="05000000000000000000" pitchFamily="2" charset="2"/>
              </a:rPr>
              <a:t>always</a:t>
            </a:r>
            <a:r>
              <a:rPr lang="nl-NL" dirty="0">
                <a:sym typeface="Wingdings" panose="05000000000000000000" pitchFamily="2" charset="2"/>
              </a:rPr>
              <a:t> take long. But </a:t>
            </a:r>
            <a:r>
              <a:rPr lang="nl-NL" dirty="0" err="1">
                <a:sym typeface="Wingdings" panose="05000000000000000000" pitchFamily="2" charset="2"/>
              </a:rPr>
              <a:t>maybe</a:t>
            </a:r>
            <a:r>
              <a:rPr lang="nl-NL" dirty="0">
                <a:sym typeface="Wingdings" panose="05000000000000000000" pitchFamily="2" charset="2"/>
              </a:rPr>
              <a:t> </a:t>
            </a:r>
            <a:r>
              <a:rPr lang="nl-NL" dirty="0" err="1">
                <a:sym typeface="Wingdings" panose="05000000000000000000" pitchFamily="2" charset="2"/>
              </a:rPr>
              <a:t>this</a:t>
            </a:r>
            <a:r>
              <a:rPr lang="nl-NL" dirty="0">
                <a:sym typeface="Wingdings" panose="05000000000000000000" pitchFamily="2" charset="2"/>
              </a:rPr>
              <a:t> </a:t>
            </a:r>
            <a:r>
              <a:rPr lang="nl-NL" dirty="0" err="1">
                <a:sym typeface="Wingdings" panose="05000000000000000000" pitchFamily="2" charset="2"/>
              </a:rPr>
              <a:t>could</a:t>
            </a:r>
            <a:r>
              <a:rPr lang="nl-NL" dirty="0">
                <a:sym typeface="Wingdings" panose="05000000000000000000" pitchFamily="2" charset="2"/>
              </a:rPr>
              <a:t> </a:t>
            </a:r>
            <a:r>
              <a:rPr lang="nl-NL" dirty="0" err="1">
                <a:sym typeface="Wingdings" panose="05000000000000000000" pitchFamily="2" charset="2"/>
              </a:rPr>
              <a:t>be</a:t>
            </a:r>
            <a:r>
              <a:rPr lang="nl-NL" dirty="0">
                <a:sym typeface="Wingdings" panose="05000000000000000000" pitchFamily="2" charset="2"/>
              </a:rPr>
              <a:t> </a:t>
            </a:r>
            <a:r>
              <a:rPr lang="nl-NL" dirty="0" err="1">
                <a:sym typeface="Wingdings" panose="05000000000000000000" pitchFamily="2" charset="2"/>
              </a:rPr>
              <a:t>due</a:t>
            </a:r>
            <a:r>
              <a:rPr lang="nl-NL" dirty="0">
                <a:sym typeface="Wingdings" panose="05000000000000000000" pitchFamily="2" charset="2"/>
              </a:rPr>
              <a:t> </a:t>
            </a:r>
            <a:r>
              <a:rPr lang="nl-NL" dirty="0" err="1">
                <a:sym typeface="Wingdings" panose="05000000000000000000" pitchFamily="2" charset="2"/>
              </a:rPr>
              <a:t>to</a:t>
            </a:r>
            <a:r>
              <a:rPr lang="nl-NL" dirty="0">
                <a:sym typeface="Wingdings" panose="05000000000000000000" pitchFamily="2" charset="2"/>
              </a:rPr>
              <a:t> high RMS at </a:t>
            </a:r>
            <a:r>
              <a:rPr lang="nl-NL" dirty="0" err="1">
                <a:sym typeface="Wingdings" panose="05000000000000000000" pitchFamily="2" charset="2"/>
              </a:rPr>
              <a:t>edge</a:t>
            </a:r>
            <a:r>
              <a:rPr lang="nl-NL" dirty="0">
                <a:sym typeface="Wingdings" panose="05000000000000000000" pitchFamily="2" charset="2"/>
              </a:rPr>
              <a:t> of image?</a:t>
            </a:r>
            <a:endParaRPr lang="nl-NL" dirty="0"/>
          </a:p>
          <a:p>
            <a:endParaRPr lang="nl-NL" dirty="0"/>
          </a:p>
        </p:txBody>
      </p:sp>
    </p:spTree>
    <p:extLst>
      <p:ext uri="{BB962C8B-B14F-4D97-AF65-F5344CB8AC3E}">
        <p14:creationId xmlns:p14="http://schemas.microsoft.com/office/powerpoint/2010/main" val="11222753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8D89FC-5F36-4F9E-9ECD-00518B321620}"/>
              </a:ext>
            </a:extLst>
          </p:cNvPr>
          <p:cNvSpPr>
            <a:spLocks noGrp="1"/>
          </p:cNvSpPr>
          <p:nvPr>
            <p:ph type="title"/>
          </p:nvPr>
        </p:nvSpPr>
        <p:spPr/>
        <p:txBody>
          <a:bodyPr/>
          <a:lstStyle/>
          <a:p>
            <a:r>
              <a:rPr lang="nl-NL" dirty="0"/>
              <a:t>Using </a:t>
            </a:r>
            <a:r>
              <a:rPr lang="nl-NL" dirty="0" err="1"/>
              <a:t>PyBDSF</a:t>
            </a:r>
            <a:r>
              <a:rPr lang="nl-NL" dirty="0"/>
              <a:t> </a:t>
            </a:r>
            <a:r>
              <a:rPr lang="nl-NL" dirty="0" err="1"/>
              <a:t>to</a:t>
            </a:r>
            <a:r>
              <a:rPr lang="nl-NL" dirty="0"/>
              <a:t> do source </a:t>
            </a:r>
            <a:r>
              <a:rPr lang="nl-NL" dirty="0" err="1"/>
              <a:t>detection</a:t>
            </a:r>
            <a:endParaRPr lang="nl-NL" dirty="0"/>
          </a:p>
        </p:txBody>
      </p:sp>
      <p:pic>
        <p:nvPicPr>
          <p:cNvPr id="4" name="Afbeelding 3">
            <a:extLst>
              <a:ext uri="{FF2B5EF4-FFF2-40B4-BE49-F238E27FC236}">
                <a16:creationId xmlns:a16="http://schemas.microsoft.com/office/drawing/2014/main" id="{D1C647C2-6ABD-4A95-AE96-AFF13A2E1466}"/>
              </a:ext>
            </a:extLst>
          </p:cNvPr>
          <p:cNvPicPr>
            <a:picLocks noChangeAspect="1"/>
          </p:cNvPicPr>
          <p:nvPr/>
        </p:nvPicPr>
        <p:blipFill>
          <a:blip r:embed="rId2"/>
          <a:stretch>
            <a:fillRect/>
          </a:stretch>
        </p:blipFill>
        <p:spPr>
          <a:xfrm>
            <a:off x="9715571" y="346743"/>
            <a:ext cx="2242238" cy="2260677"/>
          </a:xfrm>
          <a:prstGeom prst="rect">
            <a:avLst/>
          </a:prstGeom>
        </p:spPr>
      </p:pic>
      <p:sp>
        <p:nvSpPr>
          <p:cNvPr id="6" name="Tijdelijke aanduiding voor inhoud 5">
            <a:extLst>
              <a:ext uri="{FF2B5EF4-FFF2-40B4-BE49-F238E27FC236}">
                <a16:creationId xmlns:a16="http://schemas.microsoft.com/office/drawing/2014/main" id="{4A83F5EE-96B1-4AAC-8ECA-6CB0DDEC435F}"/>
              </a:ext>
            </a:extLst>
          </p:cNvPr>
          <p:cNvSpPr>
            <a:spLocks noGrp="1"/>
          </p:cNvSpPr>
          <p:nvPr>
            <p:ph idx="1"/>
          </p:nvPr>
        </p:nvSpPr>
        <p:spPr>
          <a:xfrm>
            <a:off x="653643" y="1892736"/>
            <a:ext cx="6862893" cy="4351338"/>
          </a:xfrm>
        </p:spPr>
        <p:txBody>
          <a:bodyPr>
            <a:normAutofit fontScale="92500" lnSpcReduction="10000"/>
          </a:bodyPr>
          <a:lstStyle/>
          <a:p>
            <a:r>
              <a:rPr lang="nl-NL" dirty="0"/>
              <a:t>(0,1000,0,1000) takes few minutes, we </a:t>
            </a:r>
            <a:r>
              <a:rPr lang="nl-NL" dirty="0" err="1"/>
              <a:t>see</a:t>
            </a:r>
            <a:r>
              <a:rPr lang="nl-NL" dirty="0"/>
              <a:t> </a:t>
            </a:r>
            <a:r>
              <a:rPr lang="nl-NL" dirty="0" err="1"/>
              <a:t>lots</a:t>
            </a:r>
            <a:r>
              <a:rPr lang="nl-NL" dirty="0"/>
              <a:t> of </a:t>
            </a:r>
            <a:r>
              <a:rPr lang="nl-NL" dirty="0" err="1"/>
              <a:t>false</a:t>
            </a:r>
            <a:r>
              <a:rPr lang="nl-NL" dirty="0"/>
              <a:t> sources in </a:t>
            </a:r>
            <a:r>
              <a:rPr lang="nl-NL" dirty="0" err="1"/>
              <a:t>bottom</a:t>
            </a:r>
            <a:r>
              <a:rPr lang="nl-NL" dirty="0"/>
              <a:t> </a:t>
            </a:r>
            <a:r>
              <a:rPr lang="nl-NL" dirty="0" err="1"/>
              <a:t>left</a:t>
            </a:r>
            <a:r>
              <a:rPr lang="nl-NL" dirty="0"/>
              <a:t> corner</a:t>
            </a:r>
          </a:p>
          <a:p>
            <a:r>
              <a:rPr lang="nl-NL" dirty="0"/>
              <a:t>(1000,2000,0,1000) takes </a:t>
            </a:r>
            <a:r>
              <a:rPr lang="nl-NL" dirty="0" err="1"/>
              <a:t>under</a:t>
            </a:r>
            <a:r>
              <a:rPr lang="nl-NL" dirty="0"/>
              <a:t> a minute</a:t>
            </a:r>
          </a:p>
          <a:p>
            <a:r>
              <a:rPr lang="nl-NL" dirty="0"/>
              <a:t>(1000,2000,0,1000) takes </a:t>
            </a:r>
            <a:r>
              <a:rPr lang="nl-NL" dirty="0" err="1"/>
              <a:t>also</a:t>
            </a:r>
            <a:r>
              <a:rPr lang="nl-NL" dirty="0"/>
              <a:t> </a:t>
            </a:r>
            <a:r>
              <a:rPr lang="nl-NL" dirty="0" err="1"/>
              <a:t>under</a:t>
            </a:r>
            <a:r>
              <a:rPr lang="nl-NL" dirty="0"/>
              <a:t> a minute</a:t>
            </a:r>
          </a:p>
          <a:p>
            <a:r>
              <a:rPr lang="nl-NL" dirty="0"/>
              <a:t>(1000,2000,1000,2000) is </a:t>
            </a:r>
            <a:r>
              <a:rPr lang="nl-NL" dirty="0" err="1"/>
              <a:t>equally</a:t>
            </a:r>
            <a:r>
              <a:rPr lang="nl-NL" dirty="0"/>
              <a:t> </a:t>
            </a:r>
            <a:r>
              <a:rPr lang="nl-NL" dirty="0" err="1"/>
              <a:t>fast</a:t>
            </a:r>
            <a:endParaRPr lang="nl-NL" dirty="0"/>
          </a:p>
          <a:p>
            <a:endParaRPr lang="nl-NL" dirty="0"/>
          </a:p>
          <a:p>
            <a:pPr>
              <a:buFont typeface="Wingdings" panose="05000000000000000000" pitchFamily="2" charset="2"/>
              <a:buChar char="à"/>
            </a:pPr>
            <a:r>
              <a:rPr lang="nl-NL" dirty="0" err="1">
                <a:sym typeface="Wingdings" panose="05000000000000000000" pitchFamily="2" charset="2"/>
              </a:rPr>
              <a:t>Problematic</a:t>
            </a:r>
            <a:r>
              <a:rPr lang="nl-NL" dirty="0">
                <a:sym typeface="Wingdings" panose="05000000000000000000" pitchFamily="2" charset="2"/>
              </a:rPr>
              <a:t> </a:t>
            </a:r>
            <a:r>
              <a:rPr lang="nl-NL" dirty="0" err="1">
                <a:sym typeface="Wingdings" panose="05000000000000000000" pitchFamily="2" charset="2"/>
              </a:rPr>
              <a:t>regions</a:t>
            </a:r>
            <a:r>
              <a:rPr lang="nl-NL" dirty="0">
                <a:sym typeface="Wingdings" panose="05000000000000000000" pitchFamily="2" charset="2"/>
              </a:rPr>
              <a:t> are </a:t>
            </a:r>
            <a:r>
              <a:rPr lang="nl-NL" dirty="0" err="1">
                <a:sym typeface="Wingdings" panose="05000000000000000000" pitchFamily="2" charset="2"/>
              </a:rPr>
              <a:t>not</a:t>
            </a:r>
            <a:r>
              <a:rPr lang="nl-NL" dirty="0">
                <a:sym typeface="Wingdings" panose="05000000000000000000" pitchFamily="2" charset="2"/>
              </a:rPr>
              <a:t> </a:t>
            </a:r>
            <a:r>
              <a:rPr lang="nl-NL" dirty="0" err="1">
                <a:sym typeface="Wingdings" panose="05000000000000000000" pitchFamily="2" charset="2"/>
              </a:rPr>
              <a:t>the</a:t>
            </a:r>
            <a:r>
              <a:rPr lang="nl-NL" dirty="0">
                <a:sym typeface="Wingdings" panose="05000000000000000000" pitchFamily="2" charset="2"/>
              </a:rPr>
              <a:t> </a:t>
            </a:r>
            <a:r>
              <a:rPr lang="nl-NL" dirty="0" err="1">
                <a:sym typeface="Wingdings" panose="05000000000000000000" pitchFamily="2" charset="2"/>
              </a:rPr>
              <a:t>cause</a:t>
            </a:r>
            <a:r>
              <a:rPr lang="nl-NL" dirty="0">
                <a:sym typeface="Wingdings" panose="05000000000000000000" pitchFamily="2" charset="2"/>
              </a:rPr>
              <a:t> of </a:t>
            </a:r>
            <a:r>
              <a:rPr lang="nl-NL" dirty="0" err="1">
                <a:sym typeface="Wingdings" panose="05000000000000000000" pitchFamily="2" charset="2"/>
              </a:rPr>
              <a:t>how</a:t>
            </a:r>
            <a:r>
              <a:rPr lang="nl-NL" dirty="0">
                <a:sym typeface="Wingdings" panose="05000000000000000000" pitchFamily="2" charset="2"/>
              </a:rPr>
              <a:t> long </a:t>
            </a:r>
            <a:r>
              <a:rPr lang="nl-NL" dirty="0" err="1">
                <a:sym typeface="Wingdings" panose="05000000000000000000" pitchFamily="2" charset="2"/>
              </a:rPr>
              <a:t>it</a:t>
            </a:r>
            <a:r>
              <a:rPr lang="nl-NL" dirty="0">
                <a:sym typeface="Wingdings" panose="05000000000000000000" pitchFamily="2" charset="2"/>
              </a:rPr>
              <a:t> takes, </a:t>
            </a:r>
            <a:r>
              <a:rPr lang="nl-NL" dirty="0" err="1">
                <a:sym typeface="Wingdings" panose="05000000000000000000" pitchFamily="2" charset="2"/>
              </a:rPr>
              <a:t>instead</a:t>
            </a:r>
            <a:r>
              <a:rPr lang="nl-NL" dirty="0">
                <a:sym typeface="Wingdings" panose="05000000000000000000" pitchFamily="2" charset="2"/>
              </a:rPr>
              <a:t> </a:t>
            </a:r>
            <a:r>
              <a:rPr lang="nl-NL" dirty="0" err="1">
                <a:sym typeface="Wingdings" panose="05000000000000000000" pitchFamily="2" charset="2"/>
              </a:rPr>
              <a:t>shear</a:t>
            </a:r>
            <a:r>
              <a:rPr lang="nl-NL" dirty="0">
                <a:sym typeface="Wingdings" panose="05000000000000000000" pitchFamily="2" charset="2"/>
              </a:rPr>
              <a:t> </a:t>
            </a:r>
            <a:r>
              <a:rPr lang="nl-NL" dirty="0" err="1">
                <a:sym typeface="Wingdings" panose="05000000000000000000" pitchFamily="2" charset="2"/>
              </a:rPr>
              <a:t>amount</a:t>
            </a:r>
            <a:r>
              <a:rPr lang="nl-NL" dirty="0">
                <a:sym typeface="Wingdings" panose="05000000000000000000" pitchFamily="2" charset="2"/>
              </a:rPr>
              <a:t> is </a:t>
            </a:r>
            <a:r>
              <a:rPr lang="nl-NL" dirty="0" err="1">
                <a:sym typeface="Wingdings" panose="05000000000000000000" pitchFamily="2" charset="2"/>
              </a:rPr>
              <a:t>probably</a:t>
            </a:r>
            <a:r>
              <a:rPr lang="nl-NL" dirty="0">
                <a:sym typeface="Wingdings" panose="05000000000000000000" pitchFamily="2" charset="2"/>
              </a:rPr>
              <a:t> </a:t>
            </a:r>
            <a:r>
              <a:rPr lang="nl-NL" dirty="0" err="1">
                <a:sym typeface="Wingdings" panose="05000000000000000000" pitchFamily="2" charset="2"/>
              </a:rPr>
              <a:t>the</a:t>
            </a:r>
            <a:r>
              <a:rPr lang="nl-NL" dirty="0">
                <a:sym typeface="Wingdings" panose="05000000000000000000" pitchFamily="2" charset="2"/>
              </a:rPr>
              <a:t> </a:t>
            </a:r>
            <a:r>
              <a:rPr lang="nl-NL" dirty="0" err="1">
                <a:sym typeface="Wingdings" panose="05000000000000000000" pitchFamily="2" charset="2"/>
              </a:rPr>
              <a:t>problem</a:t>
            </a:r>
            <a:endParaRPr lang="nl-NL" dirty="0">
              <a:sym typeface="Wingdings" panose="05000000000000000000" pitchFamily="2" charset="2"/>
            </a:endParaRPr>
          </a:p>
          <a:p>
            <a:pPr marL="0" indent="0">
              <a:buNone/>
            </a:pPr>
            <a:r>
              <a:rPr lang="nl-NL" dirty="0" err="1">
                <a:sym typeface="Wingdings" panose="05000000000000000000" pitchFamily="2" charset="2"/>
              </a:rPr>
              <a:t>When</a:t>
            </a:r>
            <a:r>
              <a:rPr lang="nl-NL" dirty="0">
                <a:sym typeface="Wingdings" panose="05000000000000000000" pitchFamily="2" charset="2"/>
              </a:rPr>
              <a:t> running </a:t>
            </a:r>
            <a:r>
              <a:rPr lang="nl-NL" dirty="0" err="1">
                <a:sym typeface="Wingdings" panose="05000000000000000000" pitchFamily="2" charset="2"/>
              </a:rPr>
              <a:t>the</a:t>
            </a:r>
            <a:r>
              <a:rPr lang="nl-NL" dirty="0">
                <a:sym typeface="Wingdings" panose="05000000000000000000" pitchFamily="2" charset="2"/>
              </a:rPr>
              <a:t> </a:t>
            </a:r>
            <a:r>
              <a:rPr lang="nl-NL" dirty="0" err="1">
                <a:sym typeface="Wingdings" panose="05000000000000000000" pitchFamily="2" charset="2"/>
              </a:rPr>
              <a:t>cube</a:t>
            </a:r>
            <a:r>
              <a:rPr lang="nl-NL" dirty="0">
                <a:sym typeface="Wingdings" panose="05000000000000000000" pitchFamily="2" charset="2"/>
              </a:rPr>
              <a:t> </a:t>
            </a:r>
            <a:r>
              <a:rPr lang="nl-NL" dirty="0" err="1">
                <a:sym typeface="Wingdings" panose="05000000000000000000" pitchFamily="2" charset="2"/>
              </a:rPr>
              <a:t>instead</a:t>
            </a:r>
            <a:r>
              <a:rPr lang="nl-NL" dirty="0">
                <a:sym typeface="Wingdings" panose="05000000000000000000" pitchFamily="2" charset="2"/>
              </a:rPr>
              <a:t> of </a:t>
            </a:r>
            <a:r>
              <a:rPr lang="nl-NL" dirty="0" err="1">
                <a:sym typeface="Wingdings" panose="05000000000000000000" pitchFamily="2" charset="2"/>
              </a:rPr>
              <a:t>freqmean</a:t>
            </a:r>
            <a:r>
              <a:rPr lang="nl-NL" dirty="0">
                <a:sym typeface="Wingdings" panose="05000000000000000000" pitchFamily="2" charset="2"/>
              </a:rPr>
              <a:t>, </a:t>
            </a:r>
            <a:r>
              <a:rPr lang="nl-NL" dirty="0" err="1">
                <a:sym typeface="Wingdings" panose="05000000000000000000" pitchFamily="2" charset="2"/>
              </a:rPr>
              <a:t>not</a:t>
            </a:r>
            <a:r>
              <a:rPr lang="nl-NL" dirty="0">
                <a:sym typeface="Wingdings" panose="05000000000000000000" pitchFamily="2" charset="2"/>
              </a:rPr>
              <a:t> </a:t>
            </a:r>
            <a:r>
              <a:rPr lang="nl-NL" dirty="0" err="1">
                <a:sym typeface="Wingdings" panose="05000000000000000000" pitchFamily="2" charset="2"/>
              </a:rPr>
              <a:t>significantly</a:t>
            </a:r>
            <a:r>
              <a:rPr lang="nl-NL" dirty="0">
                <a:sym typeface="Wingdings" panose="05000000000000000000" pitchFamily="2" charset="2"/>
              </a:rPr>
              <a:t> slower</a:t>
            </a:r>
            <a:endParaRPr lang="nl-NL" dirty="0"/>
          </a:p>
          <a:p>
            <a:endParaRPr lang="nl-NL" dirty="0"/>
          </a:p>
        </p:txBody>
      </p:sp>
      <p:pic>
        <p:nvPicPr>
          <p:cNvPr id="9" name="Afbeelding 8">
            <a:extLst>
              <a:ext uri="{FF2B5EF4-FFF2-40B4-BE49-F238E27FC236}">
                <a16:creationId xmlns:a16="http://schemas.microsoft.com/office/drawing/2014/main" id="{55C547F0-C037-4884-800B-7A22E1F25CA0}"/>
              </a:ext>
            </a:extLst>
          </p:cNvPr>
          <p:cNvPicPr>
            <a:picLocks noChangeAspect="1"/>
          </p:cNvPicPr>
          <p:nvPr/>
        </p:nvPicPr>
        <p:blipFill>
          <a:blip r:embed="rId3"/>
          <a:stretch>
            <a:fillRect/>
          </a:stretch>
        </p:blipFill>
        <p:spPr>
          <a:xfrm>
            <a:off x="7290453" y="1892736"/>
            <a:ext cx="2319124" cy="2334457"/>
          </a:xfrm>
          <a:prstGeom prst="rect">
            <a:avLst/>
          </a:prstGeom>
        </p:spPr>
      </p:pic>
      <p:sp>
        <p:nvSpPr>
          <p:cNvPr id="10" name="Tekstvak 9">
            <a:extLst>
              <a:ext uri="{FF2B5EF4-FFF2-40B4-BE49-F238E27FC236}">
                <a16:creationId xmlns:a16="http://schemas.microsoft.com/office/drawing/2014/main" id="{F193E96B-36B4-44C6-950D-9872C50865D5}"/>
              </a:ext>
            </a:extLst>
          </p:cNvPr>
          <p:cNvSpPr txBox="1"/>
          <p:nvPr/>
        </p:nvSpPr>
        <p:spPr>
          <a:xfrm>
            <a:off x="9740510" y="288366"/>
            <a:ext cx="2272032" cy="369332"/>
          </a:xfrm>
          <a:prstGeom prst="rect">
            <a:avLst/>
          </a:prstGeom>
          <a:noFill/>
        </p:spPr>
        <p:txBody>
          <a:bodyPr wrap="none" rtlCol="0">
            <a:spAutoFit/>
          </a:bodyPr>
          <a:lstStyle/>
          <a:p>
            <a:r>
              <a:rPr lang="nl-NL" dirty="0" err="1"/>
              <a:t>Constructed</a:t>
            </a:r>
            <a:r>
              <a:rPr lang="nl-NL" dirty="0"/>
              <a:t> </a:t>
            </a:r>
            <a:r>
              <a:rPr lang="nl-NL" dirty="0" err="1"/>
              <a:t>gaussians</a:t>
            </a:r>
            <a:endParaRPr lang="nl-NL" dirty="0"/>
          </a:p>
        </p:txBody>
      </p:sp>
      <p:sp>
        <p:nvSpPr>
          <p:cNvPr id="11" name="Tekstvak 10">
            <a:extLst>
              <a:ext uri="{FF2B5EF4-FFF2-40B4-BE49-F238E27FC236}">
                <a16:creationId xmlns:a16="http://schemas.microsoft.com/office/drawing/2014/main" id="{C5A59A71-BC40-439F-AA05-4157DA35F3F9}"/>
              </a:ext>
            </a:extLst>
          </p:cNvPr>
          <p:cNvSpPr txBox="1"/>
          <p:nvPr/>
        </p:nvSpPr>
        <p:spPr>
          <a:xfrm>
            <a:off x="7290453" y="1892736"/>
            <a:ext cx="521297" cy="369332"/>
          </a:xfrm>
          <a:prstGeom prst="rect">
            <a:avLst/>
          </a:prstGeom>
          <a:noFill/>
        </p:spPr>
        <p:txBody>
          <a:bodyPr wrap="none" rtlCol="0">
            <a:spAutoFit/>
          </a:bodyPr>
          <a:lstStyle/>
          <a:p>
            <a:r>
              <a:rPr lang="nl-NL" dirty="0"/>
              <a:t>ch0</a:t>
            </a:r>
          </a:p>
        </p:txBody>
      </p:sp>
      <p:pic>
        <p:nvPicPr>
          <p:cNvPr id="13" name="Afbeelding 12">
            <a:extLst>
              <a:ext uri="{FF2B5EF4-FFF2-40B4-BE49-F238E27FC236}">
                <a16:creationId xmlns:a16="http://schemas.microsoft.com/office/drawing/2014/main" id="{54CD7A36-CAE1-48F3-8BAF-05463054CC13}"/>
              </a:ext>
            </a:extLst>
          </p:cNvPr>
          <p:cNvPicPr>
            <a:picLocks noChangeAspect="1"/>
          </p:cNvPicPr>
          <p:nvPr/>
        </p:nvPicPr>
        <p:blipFill>
          <a:blip r:embed="rId4"/>
          <a:stretch>
            <a:fillRect/>
          </a:stretch>
        </p:blipFill>
        <p:spPr>
          <a:xfrm>
            <a:off x="9740510" y="3059964"/>
            <a:ext cx="2326765" cy="2334457"/>
          </a:xfrm>
          <a:prstGeom prst="rect">
            <a:avLst/>
          </a:prstGeom>
        </p:spPr>
      </p:pic>
      <p:sp>
        <p:nvSpPr>
          <p:cNvPr id="14" name="Tekstvak 13">
            <a:extLst>
              <a:ext uri="{FF2B5EF4-FFF2-40B4-BE49-F238E27FC236}">
                <a16:creationId xmlns:a16="http://schemas.microsoft.com/office/drawing/2014/main" id="{A50AD2CF-CA2E-4D76-A43F-6D41671948F7}"/>
              </a:ext>
            </a:extLst>
          </p:cNvPr>
          <p:cNvSpPr txBox="1"/>
          <p:nvPr/>
        </p:nvSpPr>
        <p:spPr>
          <a:xfrm>
            <a:off x="9740510" y="3059668"/>
            <a:ext cx="521297" cy="369332"/>
          </a:xfrm>
          <a:prstGeom prst="rect">
            <a:avLst/>
          </a:prstGeom>
          <a:noFill/>
        </p:spPr>
        <p:txBody>
          <a:bodyPr wrap="none" rtlCol="0">
            <a:spAutoFit/>
          </a:bodyPr>
          <a:lstStyle/>
          <a:p>
            <a:r>
              <a:rPr lang="nl-NL" dirty="0"/>
              <a:t>ch0</a:t>
            </a:r>
          </a:p>
        </p:txBody>
      </p:sp>
      <p:pic>
        <p:nvPicPr>
          <p:cNvPr id="16" name="Afbeelding 15">
            <a:extLst>
              <a:ext uri="{FF2B5EF4-FFF2-40B4-BE49-F238E27FC236}">
                <a16:creationId xmlns:a16="http://schemas.microsoft.com/office/drawing/2014/main" id="{371403E7-686C-4AE9-A342-D7B137C8D841}"/>
              </a:ext>
            </a:extLst>
          </p:cNvPr>
          <p:cNvPicPr>
            <a:picLocks noChangeAspect="1"/>
          </p:cNvPicPr>
          <p:nvPr/>
        </p:nvPicPr>
        <p:blipFill>
          <a:blip r:embed="rId5"/>
          <a:stretch>
            <a:fillRect/>
          </a:stretch>
        </p:blipFill>
        <p:spPr>
          <a:xfrm>
            <a:off x="7290453" y="4429241"/>
            <a:ext cx="2319124" cy="2311482"/>
          </a:xfrm>
          <a:prstGeom prst="rect">
            <a:avLst/>
          </a:prstGeom>
        </p:spPr>
      </p:pic>
      <p:sp>
        <p:nvSpPr>
          <p:cNvPr id="17" name="Tekstvak 16">
            <a:extLst>
              <a:ext uri="{FF2B5EF4-FFF2-40B4-BE49-F238E27FC236}">
                <a16:creationId xmlns:a16="http://schemas.microsoft.com/office/drawing/2014/main" id="{02E12615-5CC7-425B-B0E8-D4A017EC74CA}"/>
              </a:ext>
            </a:extLst>
          </p:cNvPr>
          <p:cNvSpPr txBox="1"/>
          <p:nvPr/>
        </p:nvSpPr>
        <p:spPr>
          <a:xfrm>
            <a:off x="7290453" y="4429241"/>
            <a:ext cx="521297" cy="369332"/>
          </a:xfrm>
          <a:prstGeom prst="rect">
            <a:avLst/>
          </a:prstGeom>
          <a:noFill/>
        </p:spPr>
        <p:txBody>
          <a:bodyPr wrap="none" rtlCol="0">
            <a:spAutoFit/>
          </a:bodyPr>
          <a:lstStyle/>
          <a:p>
            <a:r>
              <a:rPr lang="nl-NL" dirty="0"/>
              <a:t>ch0</a:t>
            </a:r>
          </a:p>
        </p:txBody>
      </p:sp>
      <p:cxnSp>
        <p:nvCxnSpPr>
          <p:cNvPr id="19" name="Rechte verbindingslijn met pijl 18">
            <a:extLst>
              <a:ext uri="{FF2B5EF4-FFF2-40B4-BE49-F238E27FC236}">
                <a16:creationId xmlns:a16="http://schemas.microsoft.com/office/drawing/2014/main" id="{5118A7AB-FFDD-400B-BD0C-65FB7D762CDA}"/>
              </a:ext>
            </a:extLst>
          </p:cNvPr>
          <p:cNvCxnSpPr/>
          <p:nvPr/>
        </p:nvCxnSpPr>
        <p:spPr>
          <a:xfrm flipV="1">
            <a:off x="7088697" y="1892736"/>
            <a:ext cx="2520880" cy="47295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Rechte verbindingslijn met pijl 19">
            <a:extLst>
              <a:ext uri="{FF2B5EF4-FFF2-40B4-BE49-F238E27FC236}">
                <a16:creationId xmlns:a16="http://schemas.microsoft.com/office/drawing/2014/main" id="{46AD3EE8-B049-4807-A118-722977DD0C98}"/>
              </a:ext>
            </a:extLst>
          </p:cNvPr>
          <p:cNvCxnSpPr>
            <a:cxnSpLocks/>
          </p:cNvCxnSpPr>
          <p:nvPr/>
        </p:nvCxnSpPr>
        <p:spPr>
          <a:xfrm>
            <a:off x="6551310" y="3560917"/>
            <a:ext cx="3164261" cy="23929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Rechte verbindingslijn met pijl 21">
            <a:extLst>
              <a:ext uri="{FF2B5EF4-FFF2-40B4-BE49-F238E27FC236}">
                <a16:creationId xmlns:a16="http://schemas.microsoft.com/office/drawing/2014/main" id="{E321B6DF-3A99-4616-BB52-7CD72BB6E96B}"/>
              </a:ext>
            </a:extLst>
          </p:cNvPr>
          <p:cNvCxnSpPr>
            <a:cxnSpLocks/>
          </p:cNvCxnSpPr>
          <p:nvPr/>
        </p:nvCxnSpPr>
        <p:spPr>
          <a:xfrm flipV="1">
            <a:off x="6995239" y="2931889"/>
            <a:ext cx="723053" cy="10881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Rechte verbindingslijn met pijl 23">
            <a:extLst>
              <a:ext uri="{FF2B5EF4-FFF2-40B4-BE49-F238E27FC236}">
                <a16:creationId xmlns:a16="http://schemas.microsoft.com/office/drawing/2014/main" id="{684C9554-1160-47DD-B98C-3E7D9D387BD8}"/>
              </a:ext>
            </a:extLst>
          </p:cNvPr>
          <p:cNvCxnSpPr>
            <a:cxnSpLocks/>
          </p:cNvCxnSpPr>
          <p:nvPr/>
        </p:nvCxnSpPr>
        <p:spPr>
          <a:xfrm>
            <a:off x="6457852" y="4429242"/>
            <a:ext cx="701668" cy="18466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80470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B7D145-37CD-4BEE-9C15-8437175FEE6F}"/>
              </a:ext>
            </a:extLst>
          </p:cNvPr>
          <p:cNvSpPr>
            <a:spLocks noGrp="1"/>
          </p:cNvSpPr>
          <p:nvPr>
            <p:ph type="title"/>
          </p:nvPr>
        </p:nvSpPr>
        <p:spPr/>
        <p:txBody>
          <a:bodyPr/>
          <a:lstStyle/>
          <a:p>
            <a:r>
              <a:rPr lang="nl-NL" dirty="0" err="1"/>
              <a:t>Getting</a:t>
            </a:r>
            <a:r>
              <a:rPr lang="nl-NL" dirty="0"/>
              <a:t> flux </a:t>
            </a:r>
            <a:r>
              <a:rPr lang="nl-NL" dirty="0" err="1"/>
              <a:t>from</a:t>
            </a:r>
            <a:r>
              <a:rPr lang="nl-NL" dirty="0"/>
              <a:t> </a:t>
            </a:r>
            <a:r>
              <a:rPr lang="nl-NL" dirty="0" err="1"/>
              <a:t>PyBDSF</a:t>
            </a:r>
            <a:r>
              <a:rPr lang="nl-NL" dirty="0"/>
              <a:t> </a:t>
            </a:r>
            <a:r>
              <a:rPr lang="nl-NL" dirty="0" err="1"/>
              <a:t>regions</a:t>
            </a:r>
            <a:endParaRPr lang="nl-NL" dirty="0"/>
          </a:p>
        </p:txBody>
      </p:sp>
      <p:sp>
        <p:nvSpPr>
          <p:cNvPr id="3" name="Tijdelijke aanduiding voor inhoud 2">
            <a:extLst>
              <a:ext uri="{FF2B5EF4-FFF2-40B4-BE49-F238E27FC236}">
                <a16:creationId xmlns:a16="http://schemas.microsoft.com/office/drawing/2014/main" id="{43EAB2F6-23AC-48D0-9378-77104C2EBE01}"/>
              </a:ext>
            </a:extLst>
          </p:cNvPr>
          <p:cNvSpPr>
            <a:spLocks noGrp="1"/>
          </p:cNvSpPr>
          <p:nvPr>
            <p:ph idx="1"/>
          </p:nvPr>
        </p:nvSpPr>
        <p:spPr/>
        <p:txBody>
          <a:bodyPr/>
          <a:lstStyle/>
          <a:p>
            <a:endParaRPr lang="nl-NL"/>
          </a:p>
        </p:txBody>
      </p:sp>
    </p:spTree>
    <p:extLst>
      <p:ext uri="{BB962C8B-B14F-4D97-AF65-F5344CB8AC3E}">
        <p14:creationId xmlns:p14="http://schemas.microsoft.com/office/powerpoint/2010/main" val="5679803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AED6E5-D0DB-4EA3-850A-0F64D3B60CF0}"/>
              </a:ext>
            </a:extLst>
          </p:cNvPr>
          <p:cNvSpPr>
            <a:spLocks noGrp="1"/>
          </p:cNvSpPr>
          <p:nvPr>
            <p:ph type="title"/>
          </p:nvPr>
        </p:nvSpPr>
        <p:spPr/>
        <p:txBody>
          <a:bodyPr/>
          <a:lstStyle/>
          <a:p>
            <a:r>
              <a:rPr lang="nl-NL" dirty="0"/>
              <a:t>New </a:t>
            </a:r>
            <a:r>
              <a:rPr lang="nl-NL" dirty="0" err="1"/>
              <a:t>strategy</a:t>
            </a:r>
            <a:endParaRPr lang="nl-NL" dirty="0"/>
          </a:p>
        </p:txBody>
      </p:sp>
      <p:sp>
        <p:nvSpPr>
          <p:cNvPr id="3" name="Tijdelijke aanduiding voor inhoud 2">
            <a:extLst>
              <a:ext uri="{FF2B5EF4-FFF2-40B4-BE49-F238E27FC236}">
                <a16:creationId xmlns:a16="http://schemas.microsoft.com/office/drawing/2014/main" id="{84D0D6CF-B5D6-4918-92C2-703CA53A1DC7}"/>
              </a:ext>
            </a:extLst>
          </p:cNvPr>
          <p:cNvSpPr>
            <a:spLocks noGrp="1"/>
          </p:cNvSpPr>
          <p:nvPr>
            <p:ph idx="1"/>
          </p:nvPr>
        </p:nvSpPr>
        <p:spPr/>
        <p:txBody>
          <a:bodyPr/>
          <a:lstStyle/>
          <a:p>
            <a:r>
              <a:rPr lang="nl-NL" dirty="0" err="1"/>
              <a:t>After</a:t>
            </a:r>
            <a:r>
              <a:rPr lang="nl-NL" dirty="0"/>
              <a:t> </a:t>
            </a:r>
            <a:r>
              <a:rPr lang="nl-NL" dirty="0" err="1"/>
              <a:t>discussing</a:t>
            </a:r>
            <a:r>
              <a:rPr lang="nl-NL" dirty="0"/>
              <a:t> </a:t>
            </a:r>
            <a:r>
              <a:rPr lang="nl-NL" dirty="0" err="1"/>
              <a:t>the</a:t>
            </a:r>
            <a:r>
              <a:rPr lang="nl-NL" dirty="0"/>
              <a:t> </a:t>
            </a:r>
            <a:r>
              <a:rPr lang="nl-NL" dirty="0" err="1"/>
              <a:t>Linpol</a:t>
            </a:r>
            <a:r>
              <a:rPr lang="nl-NL" dirty="0"/>
              <a:t> </a:t>
            </a:r>
            <a:r>
              <a:rPr lang="nl-NL" dirty="0" err="1"/>
              <a:t>bdsf</a:t>
            </a:r>
            <a:r>
              <a:rPr lang="nl-NL" dirty="0"/>
              <a:t> </a:t>
            </a:r>
            <a:r>
              <a:rPr lang="nl-NL" dirty="0" err="1"/>
              <a:t>problems</a:t>
            </a:r>
            <a:r>
              <a:rPr lang="nl-NL" dirty="0"/>
              <a:t> </a:t>
            </a:r>
            <a:r>
              <a:rPr lang="nl-NL" dirty="0" err="1"/>
              <a:t>with</a:t>
            </a:r>
            <a:r>
              <a:rPr lang="nl-NL" dirty="0"/>
              <a:t> Reinout </a:t>
            </a:r>
            <a:r>
              <a:rPr lang="nl-NL" dirty="0" err="1"/>
              <a:t>and</a:t>
            </a:r>
            <a:r>
              <a:rPr lang="nl-NL" dirty="0"/>
              <a:t> Erik, we </a:t>
            </a:r>
            <a:r>
              <a:rPr lang="nl-NL" dirty="0" err="1"/>
              <a:t>decide</a:t>
            </a:r>
            <a:r>
              <a:rPr lang="nl-NL" dirty="0"/>
              <a:t> </a:t>
            </a:r>
            <a:r>
              <a:rPr lang="nl-NL" dirty="0" err="1"/>
              <a:t>to</a:t>
            </a:r>
            <a:r>
              <a:rPr lang="nl-NL" dirty="0"/>
              <a:t> first do </a:t>
            </a:r>
            <a:r>
              <a:rPr lang="nl-NL" dirty="0" err="1"/>
              <a:t>island</a:t>
            </a:r>
            <a:r>
              <a:rPr lang="nl-NL" dirty="0"/>
              <a:t> </a:t>
            </a:r>
            <a:r>
              <a:rPr lang="nl-NL" dirty="0" err="1"/>
              <a:t>selection</a:t>
            </a:r>
            <a:r>
              <a:rPr lang="nl-NL" dirty="0"/>
              <a:t> </a:t>
            </a:r>
            <a:r>
              <a:rPr lang="nl-NL" dirty="0" err="1"/>
              <a:t>using</a:t>
            </a:r>
            <a:r>
              <a:rPr lang="nl-NL" dirty="0"/>
              <a:t> </a:t>
            </a:r>
            <a:r>
              <a:rPr lang="nl-NL" dirty="0" err="1"/>
              <a:t>bdsf</a:t>
            </a:r>
            <a:r>
              <a:rPr lang="nl-NL" dirty="0"/>
              <a:t> on </a:t>
            </a:r>
            <a:r>
              <a:rPr lang="nl-NL" dirty="0" err="1"/>
              <a:t>the</a:t>
            </a:r>
            <a:r>
              <a:rPr lang="nl-NL" dirty="0"/>
              <a:t> I map</a:t>
            </a:r>
          </a:p>
        </p:txBody>
      </p:sp>
    </p:spTree>
    <p:extLst>
      <p:ext uri="{BB962C8B-B14F-4D97-AF65-F5344CB8AC3E}">
        <p14:creationId xmlns:p14="http://schemas.microsoft.com/office/powerpoint/2010/main" val="32755023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07B900-8D01-47F2-ACC9-C7D2D4B52187}"/>
              </a:ext>
            </a:extLst>
          </p:cNvPr>
          <p:cNvSpPr>
            <a:spLocks noGrp="1"/>
          </p:cNvSpPr>
          <p:nvPr>
            <p:ph type="title"/>
          </p:nvPr>
        </p:nvSpPr>
        <p:spPr/>
        <p:txBody>
          <a:bodyPr/>
          <a:lstStyle/>
          <a:p>
            <a:r>
              <a:rPr lang="nl-NL" dirty="0" err="1"/>
              <a:t>Creating</a:t>
            </a:r>
            <a:r>
              <a:rPr lang="nl-NL" dirty="0"/>
              <a:t> a </a:t>
            </a:r>
            <a:r>
              <a:rPr lang="nl-NL" dirty="0" err="1"/>
              <a:t>custom</a:t>
            </a:r>
            <a:r>
              <a:rPr lang="nl-NL" dirty="0"/>
              <a:t> RMS map</a:t>
            </a:r>
          </a:p>
        </p:txBody>
      </p:sp>
      <p:sp>
        <p:nvSpPr>
          <p:cNvPr id="3" name="Tijdelijke aanduiding voor inhoud 2">
            <a:extLst>
              <a:ext uri="{FF2B5EF4-FFF2-40B4-BE49-F238E27FC236}">
                <a16:creationId xmlns:a16="http://schemas.microsoft.com/office/drawing/2014/main" id="{B64F2EAD-7ADE-40D8-8FF3-3554FC0FC302}"/>
              </a:ext>
            </a:extLst>
          </p:cNvPr>
          <p:cNvSpPr>
            <a:spLocks noGrp="1"/>
          </p:cNvSpPr>
          <p:nvPr>
            <p:ph idx="1"/>
          </p:nvPr>
        </p:nvSpPr>
        <p:spPr/>
        <p:txBody>
          <a:bodyPr/>
          <a:lstStyle/>
          <a:p>
            <a:pPr marL="0" indent="0">
              <a:buNone/>
            </a:pPr>
            <a:endParaRPr lang="nl-NL" dirty="0"/>
          </a:p>
        </p:txBody>
      </p:sp>
    </p:spTree>
    <p:extLst>
      <p:ext uri="{BB962C8B-B14F-4D97-AF65-F5344CB8AC3E}">
        <p14:creationId xmlns:p14="http://schemas.microsoft.com/office/powerpoint/2010/main" val="3315491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62105D-6315-4719-8010-3740E8542836}"/>
              </a:ext>
            </a:extLst>
          </p:cNvPr>
          <p:cNvSpPr>
            <a:spLocks noGrp="1"/>
          </p:cNvSpPr>
          <p:nvPr>
            <p:ph type="title"/>
          </p:nvPr>
        </p:nvSpPr>
        <p:spPr>
          <a:xfrm>
            <a:off x="838200" y="365125"/>
            <a:ext cx="10515600" cy="1325563"/>
          </a:xfrm>
        </p:spPr>
        <p:txBody>
          <a:bodyPr anchor="ctr">
            <a:normAutofit/>
          </a:bodyPr>
          <a:lstStyle/>
          <a:p>
            <a:r>
              <a:rPr lang="nl-NL" dirty="0"/>
              <a:t>Step 3: </a:t>
            </a:r>
            <a:r>
              <a:rPr lang="nl-NL" dirty="0" err="1"/>
              <a:t>Downloading</a:t>
            </a:r>
            <a:r>
              <a:rPr lang="nl-NL" dirty="0"/>
              <a:t> </a:t>
            </a:r>
            <a:r>
              <a:rPr lang="nl-NL" dirty="0" err="1"/>
              <a:t>and</a:t>
            </a:r>
            <a:r>
              <a:rPr lang="nl-NL" dirty="0"/>
              <a:t> </a:t>
            </a:r>
            <a:r>
              <a:rPr lang="nl-NL" dirty="0" err="1"/>
              <a:t>inspecting</a:t>
            </a:r>
            <a:r>
              <a:rPr lang="nl-NL" dirty="0"/>
              <a:t> data (3)</a:t>
            </a:r>
          </a:p>
        </p:txBody>
      </p:sp>
      <p:sp>
        <p:nvSpPr>
          <p:cNvPr id="7" name="Rectangle 6">
            <a:extLst>
              <a:ext uri="{FF2B5EF4-FFF2-40B4-BE49-F238E27FC236}">
                <a16:creationId xmlns:a16="http://schemas.microsoft.com/office/drawing/2014/main" id="{E3433C09-3052-49E6-817E-AA7364E32843}"/>
              </a:ext>
            </a:extLst>
          </p:cNvPr>
          <p:cNvSpPr>
            <a:spLocks noChangeArrowheads="1"/>
          </p:cNvSpPr>
          <p:nvPr/>
        </p:nvSpPr>
        <p:spPr bwMode="auto">
          <a:xfrm>
            <a:off x="616276" y="1156196"/>
            <a:ext cx="5775541"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nl-NL"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On the Q channel, some sources are darker than background while others are lighter than the background. This is completely normal!</a:t>
            </a:r>
            <a:endParaRPr kumimoji="0" lang="nl-NL" altLang="nl-NL" sz="1200" b="0" i="0" u="none" strike="noStrike" cap="none" normalizeH="0" baseline="0" dirty="0">
              <a:ln>
                <a:noFill/>
              </a:ln>
              <a:solidFill>
                <a:schemeClr val="tx1"/>
              </a:solidFill>
              <a:effectLst/>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nl-NL"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The artifacts around bright sources become dominant in the Q channel. On the image below, upper left is normal source, middle is artifact.\</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nl-NL" sz="2000" b="0" i="1" u="none" strike="noStrike" cap="none" normalizeH="0" baseline="0" dirty="0">
                <a:ln>
                  <a:noFill/>
                </a:ln>
                <a:solidFill>
                  <a:srgbClr val="FF0000"/>
                </a:solidFill>
                <a:effectLst/>
              </a:rPr>
              <a:t>“Fields with very strong sources (I &gt; few 100s </a:t>
            </a:r>
            <a:r>
              <a:rPr kumimoji="0" lang="en-US" altLang="nl-NL" sz="2000" b="0" i="1" u="none" strike="noStrike" cap="none" normalizeH="0" baseline="0" dirty="0" err="1">
                <a:ln>
                  <a:noFill/>
                </a:ln>
                <a:solidFill>
                  <a:srgbClr val="FF0000"/>
                </a:solidFill>
                <a:effectLst/>
              </a:rPr>
              <a:t>mJy</a:t>
            </a:r>
            <a:r>
              <a:rPr kumimoji="0" lang="en-US" altLang="nl-NL" sz="2000" b="0" i="1" u="none" strike="noStrike" cap="none" normalizeH="0" baseline="0" dirty="0">
                <a:ln>
                  <a:noFill/>
                </a:ln>
                <a:solidFill>
                  <a:srgbClr val="FF0000"/>
                </a:solidFill>
                <a:effectLst/>
              </a:rPr>
              <a:t> beam−1) are typically limited by residual artefacts from the brighter sources.”</a:t>
            </a:r>
          </a:p>
        </p:txBody>
      </p:sp>
      <p:pic>
        <p:nvPicPr>
          <p:cNvPr id="2049" name="Afbeelding 3">
            <a:extLst>
              <a:ext uri="{FF2B5EF4-FFF2-40B4-BE49-F238E27FC236}">
                <a16:creationId xmlns:a16="http://schemas.microsoft.com/office/drawing/2014/main" id="{88B54C09-1633-471B-AB5B-9AE10028D3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5629" y="1742554"/>
            <a:ext cx="4258171" cy="4750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01221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033265-711C-4166-97EC-69D3020D91F2}"/>
              </a:ext>
            </a:extLst>
          </p:cNvPr>
          <p:cNvSpPr>
            <a:spLocks noGrp="1"/>
          </p:cNvSpPr>
          <p:nvPr>
            <p:ph type="title"/>
          </p:nvPr>
        </p:nvSpPr>
        <p:spPr/>
        <p:txBody>
          <a:bodyPr/>
          <a:lstStyle/>
          <a:p>
            <a:r>
              <a:rPr lang="nl-NL" dirty="0" err="1"/>
              <a:t>Notes</a:t>
            </a:r>
            <a:endParaRPr lang="nl-NL" dirty="0"/>
          </a:p>
        </p:txBody>
      </p:sp>
      <p:sp>
        <p:nvSpPr>
          <p:cNvPr id="3" name="Tijdelijke aanduiding voor inhoud 2">
            <a:extLst>
              <a:ext uri="{FF2B5EF4-FFF2-40B4-BE49-F238E27FC236}">
                <a16:creationId xmlns:a16="http://schemas.microsoft.com/office/drawing/2014/main" id="{B5035C6A-7DD3-4A9B-8ADD-7195098637A9}"/>
              </a:ext>
            </a:extLst>
          </p:cNvPr>
          <p:cNvSpPr>
            <a:spLocks noGrp="1"/>
          </p:cNvSpPr>
          <p:nvPr>
            <p:ph idx="1"/>
          </p:nvPr>
        </p:nvSpPr>
        <p:spPr/>
        <p:txBody>
          <a:bodyPr/>
          <a:lstStyle/>
          <a:p>
            <a:r>
              <a:rPr lang="nl-NL" dirty="0" err="1"/>
              <a:t>Don’t</a:t>
            </a:r>
            <a:r>
              <a:rPr lang="nl-NL" dirty="0"/>
              <a:t> </a:t>
            </a:r>
            <a:r>
              <a:rPr lang="nl-NL" dirty="0" err="1"/>
              <a:t>forget</a:t>
            </a:r>
            <a:r>
              <a:rPr lang="nl-NL" dirty="0"/>
              <a:t>: </a:t>
            </a:r>
            <a:r>
              <a:rPr lang="nl-NL" dirty="0" err="1"/>
              <a:t>planes</a:t>
            </a:r>
            <a:r>
              <a:rPr lang="nl-NL" dirty="0"/>
              <a:t> </a:t>
            </a:r>
            <a:r>
              <a:rPr lang="nl-NL" dirty="0" err="1"/>
              <a:t>will</a:t>
            </a:r>
            <a:r>
              <a:rPr lang="nl-NL" dirty="0"/>
              <a:t> </a:t>
            </a:r>
            <a:r>
              <a:rPr lang="nl-NL" dirty="0" err="1"/>
              <a:t>need</a:t>
            </a:r>
            <a:r>
              <a:rPr lang="nl-NL" dirty="0"/>
              <a:t> </a:t>
            </a:r>
            <a:r>
              <a:rPr lang="nl-NL" dirty="0" err="1"/>
              <a:t>to</a:t>
            </a:r>
            <a:r>
              <a:rPr lang="nl-NL" dirty="0"/>
              <a:t> </a:t>
            </a:r>
            <a:r>
              <a:rPr lang="nl-NL" dirty="0" err="1"/>
              <a:t>be</a:t>
            </a:r>
            <a:r>
              <a:rPr lang="nl-NL" dirty="0"/>
              <a:t> </a:t>
            </a:r>
            <a:r>
              <a:rPr lang="nl-NL" dirty="0" err="1"/>
              <a:t>convolved</a:t>
            </a:r>
            <a:r>
              <a:rPr lang="nl-NL" dirty="0"/>
              <a:t> </a:t>
            </a:r>
            <a:r>
              <a:rPr lang="nl-NL" dirty="0" err="1"/>
              <a:t>to</a:t>
            </a:r>
            <a:r>
              <a:rPr lang="nl-NL" dirty="0"/>
              <a:t> </a:t>
            </a:r>
            <a:r>
              <a:rPr lang="nl-NL" dirty="0" err="1"/>
              <a:t>equal</a:t>
            </a:r>
            <a:r>
              <a:rPr lang="nl-NL" dirty="0"/>
              <a:t> </a:t>
            </a:r>
            <a:r>
              <a:rPr lang="nl-NL" dirty="0" err="1"/>
              <a:t>resolutions</a:t>
            </a:r>
            <a:endParaRPr lang="nl-NL" dirty="0"/>
          </a:p>
          <a:p>
            <a:r>
              <a:rPr lang="nl-NL" dirty="0"/>
              <a:t>How do </a:t>
            </a:r>
            <a:r>
              <a:rPr lang="nl-NL" dirty="0" err="1"/>
              <a:t>NANs</a:t>
            </a:r>
            <a:r>
              <a:rPr lang="nl-NL" dirty="0"/>
              <a:t> in images </a:t>
            </a:r>
            <a:r>
              <a:rPr lang="nl-NL" dirty="0" err="1"/>
              <a:t>influence</a:t>
            </a:r>
            <a:r>
              <a:rPr lang="nl-NL" dirty="0"/>
              <a:t> data analysis?</a:t>
            </a:r>
          </a:p>
          <a:p>
            <a:r>
              <a:rPr lang="nl-NL" dirty="0" err="1"/>
              <a:t>Overplotten</a:t>
            </a:r>
            <a:r>
              <a:rPr lang="nl-NL" dirty="0"/>
              <a:t> Erik </a:t>
            </a:r>
            <a:r>
              <a:rPr lang="nl-NL" dirty="0" err="1"/>
              <a:t>components</a:t>
            </a:r>
            <a:r>
              <a:rPr lang="nl-NL" dirty="0"/>
              <a:t> </a:t>
            </a:r>
            <a:r>
              <a:rPr lang="nl-NL" dirty="0" err="1"/>
              <a:t>apers</a:t>
            </a:r>
            <a:r>
              <a:rPr lang="nl-NL" dirty="0"/>
              <a:t> op die van mij</a:t>
            </a:r>
          </a:p>
          <a:p>
            <a:r>
              <a:rPr lang="nl-NL" dirty="0"/>
              <a:t>Radiale plot </a:t>
            </a:r>
            <a:r>
              <a:rPr lang="nl-NL" dirty="0">
                <a:sym typeface="Wingdings" panose="05000000000000000000" pitchFamily="2" charset="2"/>
              </a:rPr>
              <a:t> delen door frequentie?</a:t>
            </a:r>
          </a:p>
          <a:p>
            <a:r>
              <a:rPr lang="nl-NL" dirty="0" err="1">
                <a:sym typeface="Wingdings" panose="05000000000000000000" pitchFamily="2" charset="2"/>
              </a:rPr>
              <a:t>What</a:t>
            </a:r>
            <a:r>
              <a:rPr lang="nl-NL" dirty="0">
                <a:sym typeface="Wingdings" panose="05000000000000000000" pitchFamily="2" charset="2"/>
              </a:rPr>
              <a:t> </a:t>
            </a:r>
            <a:r>
              <a:rPr lang="nl-NL" dirty="0" err="1">
                <a:sym typeface="Wingdings" panose="05000000000000000000" pitchFamily="2" charset="2"/>
              </a:rPr>
              <a:t>to</a:t>
            </a:r>
            <a:r>
              <a:rPr lang="nl-NL" dirty="0">
                <a:sym typeface="Wingdings" panose="05000000000000000000" pitchFamily="2" charset="2"/>
              </a:rPr>
              <a:t> </a:t>
            </a:r>
            <a:r>
              <a:rPr lang="nl-NL" dirty="0" err="1">
                <a:sym typeface="Wingdings" panose="05000000000000000000" pitchFamily="2" charset="2"/>
              </a:rPr>
              <a:t>use</a:t>
            </a:r>
            <a:r>
              <a:rPr lang="nl-NL" dirty="0">
                <a:sym typeface="Wingdings" panose="05000000000000000000" pitchFamily="2" charset="2"/>
              </a:rPr>
              <a:t> as RMS? </a:t>
            </a:r>
            <a:r>
              <a:rPr lang="nl-NL" dirty="0" err="1">
                <a:sym typeface="Wingdings" panose="05000000000000000000" pitchFamily="2" charset="2"/>
              </a:rPr>
              <a:t>PyBDSF</a:t>
            </a:r>
            <a:r>
              <a:rPr lang="nl-NL" dirty="0">
                <a:sym typeface="Wingdings" panose="05000000000000000000" pitchFamily="2" charset="2"/>
              </a:rPr>
              <a:t> RMS?</a:t>
            </a:r>
            <a:endParaRPr lang="nl-NL" dirty="0"/>
          </a:p>
          <a:p>
            <a:endParaRPr lang="nl-NL" dirty="0"/>
          </a:p>
        </p:txBody>
      </p:sp>
    </p:spTree>
    <p:extLst>
      <p:ext uri="{BB962C8B-B14F-4D97-AF65-F5344CB8AC3E}">
        <p14:creationId xmlns:p14="http://schemas.microsoft.com/office/powerpoint/2010/main" val="1475522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62105D-6315-4719-8010-3740E8542836}"/>
              </a:ext>
            </a:extLst>
          </p:cNvPr>
          <p:cNvSpPr>
            <a:spLocks noGrp="1"/>
          </p:cNvSpPr>
          <p:nvPr>
            <p:ph type="title"/>
          </p:nvPr>
        </p:nvSpPr>
        <p:spPr>
          <a:xfrm>
            <a:off x="838200" y="365125"/>
            <a:ext cx="10515600" cy="1325563"/>
          </a:xfrm>
        </p:spPr>
        <p:txBody>
          <a:bodyPr anchor="ctr">
            <a:normAutofit/>
          </a:bodyPr>
          <a:lstStyle/>
          <a:p>
            <a:r>
              <a:rPr lang="nl-NL" dirty="0"/>
              <a:t>Step 3: </a:t>
            </a:r>
            <a:r>
              <a:rPr lang="nl-NL" dirty="0" err="1"/>
              <a:t>Downloading</a:t>
            </a:r>
            <a:r>
              <a:rPr lang="nl-NL" dirty="0"/>
              <a:t> </a:t>
            </a:r>
            <a:r>
              <a:rPr lang="nl-NL" dirty="0" err="1"/>
              <a:t>and</a:t>
            </a:r>
            <a:r>
              <a:rPr lang="nl-NL" dirty="0"/>
              <a:t> </a:t>
            </a:r>
            <a:r>
              <a:rPr lang="nl-NL" dirty="0" err="1"/>
              <a:t>inspecting</a:t>
            </a:r>
            <a:r>
              <a:rPr lang="nl-NL" dirty="0"/>
              <a:t> data (4)</a:t>
            </a:r>
          </a:p>
        </p:txBody>
      </p:sp>
      <p:sp>
        <p:nvSpPr>
          <p:cNvPr id="6" name="Tekstvak 5">
            <a:extLst>
              <a:ext uri="{FF2B5EF4-FFF2-40B4-BE49-F238E27FC236}">
                <a16:creationId xmlns:a16="http://schemas.microsoft.com/office/drawing/2014/main" id="{51801699-CF32-4550-94DA-18423FFEFB2F}"/>
              </a:ext>
            </a:extLst>
          </p:cNvPr>
          <p:cNvSpPr txBox="1"/>
          <p:nvPr/>
        </p:nvSpPr>
        <p:spPr>
          <a:xfrm>
            <a:off x="958443" y="1505019"/>
            <a:ext cx="7447326" cy="4436920"/>
          </a:xfrm>
          <a:prstGeom prst="rect">
            <a:avLst/>
          </a:prstGeom>
          <a:noFill/>
        </p:spPr>
        <p:txBody>
          <a:bodyPr wrap="square">
            <a:spAutoFit/>
          </a:bodyPr>
          <a:lstStyle/>
          <a:p>
            <a:pPr>
              <a:lnSpc>
                <a:spcPct val="107000"/>
              </a:lnSpc>
              <a:spcAft>
                <a:spcPts val="8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A match was searched between the available Meerkat and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Eriks</a:t>
            </a:r>
            <a:r>
              <a:rPr lang="en-US" sz="2400" dirty="0">
                <a:effectLst/>
                <a:latin typeface="Calibri" panose="020F0502020204030204" pitchFamily="34" charset="0"/>
                <a:ea typeface="Calibri" panose="020F0502020204030204" pitchFamily="34" charset="0"/>
                <a:cs typeface="Times New Roman" panose="02020603050405020304" pitchFamily="18" charset="0"/>
              </a:rPr>
              <a:t> VLA polarization data</a:t>
            </a:r>
            <a:endParaRPr lang="nl-NL"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Three objects were found to overlap:</a:t>
            </a:r>
            <a:endParaRPr lang="nl-NL"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sz="2400" dirty="0">
                <a:effectLst/>
                <a:latin typeface="Calibri" panose="020F0502020204030204" pitchFamily="34" charset="0"/>
                <a:ea typeface="Calibri" panose="020F0502020204030204" pitchFamily="34" charset="0"/>
                <a:cs typeface="Times New Roman" panose="02020603050405020304" pitchFamily="18" charset="0"/>
              </a:rPr>
              <a:t>Abell_85 = G115.16-72.09 = MATCH has 18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Eriksources</a:t>
            </a:r>
            <a:endParaRPr lang="nl-NL"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sz="2400" dirty="0">
                <a:effectLst/>
                <a:latin typeface="Calibri" panose="020F0502020204030204" pitchFamily="34" charset="0"/>
                <a:ea typeface="Calibri" panose="020F0502020204030204" pitchFamily="34" charset="0"/>
                <a:cs typeface="Times New Roman" panose="02020603050405020304" pitchFamily="18" charset="0"/>
              </a:rPr>
              <a:t>Abell_209 = G159.85-73.47 = MATCH has 5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Eriksources</a:t>
            </a:r>
            <a:r>
              <a:rPr lang="en-US" sz="2400" dirty="0">
                <a:effectLst/>
                <a:latin typeface="Calibri" panose="020F0502020204030204" pitchFamily="34" charset="0"/>
                <a:ea typeface="Calibri" panose="020F0502020204030204" pitchFamily="34" charset="0"/>
                <a:cs typeface="Times New Roman" panose="02020603050405020304" pitchFamily="18" charset="0"/>
              </a:rPr>
              <a:t>, only I,U,V, Q is missing</a:t>
            </a:r>
            <a:endParaRPr lang="nl-NL"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US" sz="2400" dirty="0">
                <a:effectLst/>
                <a:latin typeface="Calibri" panose="020F0502020204030204" pitchFamily="34" charset="0"/>
                <a:ea typeface="Calibri" panose="020F0502020204030204" pitchFamily="34" charset="0"/>
                <a:cs typeface="Times New Roman" panose="02020603050405020304" pitchFamily="18" charset="0"/>
              </a:rPr>
              <a:t>Abell 133 = G149.55-84.16 = MATCH has 1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Eriksource</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The available Full polarization objects, their designations and matches with Erik are put in Available_PolClusters.txt</a:t>
            </a:r>
            <a:endParaRPr lang="nl-NL"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55955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62105D-6315-4719-8010-3740E8542836}"/>
              </a:ext>
            </a:extLst>
          </p:cNvPr>
          <p:cNvSpPr>
            <a:spLocks noGrp="1"/>
          </p:cNvSpPr>
          <p:nvPr>
            <p:ph type="title"/>
          </p:nvPr>
        </p:nvSpPr>
        <p:spPr>
          <a:xfrm>
            <a:off x="838200" y="365125"/>
            <a:ext cx="10515600" cy="1325563"/>
          </a:xfrm>
        </p:spPr>
        <p:txBody>
          <a:bodyPr anchor="ctr">
            <a:normAutofit/>
          </a:bodyPr>
          <a:lstStyle/>
          <a:p>
            <a:r>
              <a:rPr lang="nl-NL" dirty="0"/>
              <a:t>Step 3: </a:t>
            </a:r>
            <a:r>
              <a:rPr lang="nl-NL" dirty="0" err="1"/>
              <a:t>Downloading</a:t>
            </a:r>
            <a:r>
              <a:rPr lang="nl-NL" dirty="0"/>
              <a:t> </a:t>
            </a:r>
            <a:r>
              <a:rPr lang="nl-NL" dirty="0" err="1"/>
              <a:t>and</a:t>
            </a:r>
            <a:r>
              <a:rPr lang="nl-NL" dirty="0"/>
              <a:t> </a:t>
            </a:r>
            <a:r>
              <a:rPr lang="nl-NL" dirty="0" err="1"/>
              <a:t>inspecting</a:t>
            </a:r>
            <a:r>
              <a:rPr lang="nl-NL" dirty="0"/>
              <a:t> data (5)</a:t>
            </a:r>
          </a:p>
        </p:txBody>
      </p:sp>
      <p:sp>
        <p:nvSpPr>
          <p:cNvPr id="8" name="Tekstvak 7">
            <a:extLst>
              <a:ext uri="{FF2B5EF4-FFF2-40B4-BE49-F238E27FC236}">
                <a16:creationId xmlns:a16="http://schemas.microsoft.com/office/drawing/2014/main" id="{7720C340-8355-4130-806D-85A020AD0017}"/>
              </a:ext>
            </a:extLst>
          </p:cNvPr>
          <p:cNvSpPr txBox="1"/>
          <p:nvPr/>
        </p:nvSpPr>
        <p:spPr>
          <a:xfrm>
            <a:off x="838200" y="1473071"/>
            <a:ext cx="11353800" cy="1766189"/>
          </a:xfrm>
          <a:prstGeom prst="rect">
            <a:avLst/>
          </a:prstGeom>
          <a:noFill/>
        </p:spPr>
        <p:txBody>
          <a:bodyPr wrap="square">
            <a:spAutoFit/>
          </a:bodyPr>
          <a:lstStyle/>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We look at Abell 85 in I, Q, V and U:</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 see that there are about 20 sources of polarization findable in the Q-channel. </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If we take a look at one such source, we see that there is also quite some polarization visible in the U channel and some artifacts in V, but no source in V as expected. This is at the longest wavelength. All polarization channels are scaled the same from -0.0005 to 0.0005 Jy/beam. I channel is scaled differently and logarithmically.</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Afbeelding 8">
            <a:extLst>
              <a:ext uri="{FF2B5EF4-FFF2-40B4-BE49-F238E27FC236}">
                <a16:creationId xmlns:a16="http://schemas.microsoft.com/office/drawing/2014/main" id="{92F6A1A0-6775-4E46-8104-02B0F28F765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838200" y="3320283"/>
            <a:ext cx="6038926" cy="3396432"/>
          </a:xfrm>
          <a:prstGeom prst="rect">
            <a:avLst/>
          </a:prstGeom>
        </p:spPr>
      </p:pic>
      <p:sp>
        <p:nvSpPr>
          <p:cNvPr id="3" name="Tekstvak 2">
            <a:extLst>
              <a:ext uri="{FF2B5EF4-FFF2-40B4-BE49-F238E27FC236}">
                <a16:creationId xmlns:a16="http://schemas.microsoft.com/office/drawing/2014/main" id="{D89046A9-CE3B-4DD3-B8F9-BA6E3C59B97E}"/>
              </a:ext>
            </a:extLst>
          </p:cNvPr>
          <p:cNvSpPr txBox="1"/>
          <p:nvPr/>
        </p:nvSpPr>
        <p:spPr>
          <a:xfrm>
            <a:off x="3374179" y="3639320"/>
            <a:ext cx="314510" cy="707886"/>
          </a:xfrm>
          <a:prstGeom prst="rect">
            <a:avLst/>
          </a:prstGeom>
          <a:noFill/>
        </p:spPr>
        <p:txBody>
          <a:bodyPr wrap="none" rtlCol="0">
            <a:spAutoFit/>
          </a:bodyPr>
          <a:lstStyle/>
          <a:p>
            <a:r>
              <a:rPr lang="nl-NL" sz="4000" dirty="0">
                <a:solidFill>
                  <a:srgbClr val="FF0000"/>
                </a:solidFill>
              </a:rPr>
              <a:t>I</a:t>
            </a:r>
          </a:p>
        </p:txBody>
      </p:sp>
      <p:sp>
        <p:nvSpPr>
          <p:cNvPr id="7" name="Tekstvak 6">
            <a:extLst>
              <a:ext uri="{FF2B5EF4-FFF2-40B4-BE49-F238E27FC236}">
                <a16:creationId xmlns:a16="http://schemas.microsoft.com/office/drawing/2014/main" id="{5F0270D1-DF15-4197-88C9-4B1817498C63}"/>
              </a:ext>
            </a:extLst>
          </p:cNvPr>
          <p:cNvSpPr txBox="1"/>
          <p:nvPr/>
        </p:nvSpPr>
        <p:spPr>
          <a:xfrm>
            <a:off x="6224668" y="3639320"/>
            <a:ext cx="529312" cy="707886"/>
          </a:xfrm>
          <a:prstGeom prst="rect">
            <a:avLst/>
          </a:prstGeom>
          <a:noFill/>
        </p:spPr>
        <p:txBody>
          <a:bodyPr wrap="none" rtlCol="0">
            <a:spAutoFit/>
          </a:bodyPr>
          <a:lstStyle/>
          <a:p>
            <a:r>
              <a:rPr lang="nl-NL" sz="4000" dirty="0">
                <a:solidFill>
                  <a:srgbClr val="FF0000"/>
                </a:solidFill>
              </a:rPr>
              <a:t>Q</a:t>
            </a:r>
          </a:p>
        </p:txBody>
      </p:sp>
      <p:sp>
        <p:nvSpPr>
          <p:cNvPr id="10" name="Tekstvak 9">
            <a:extLst>
              <a:ext uri="{FF2B5EF4-FFF2-40B4-BE49-F238E27FC236}">
                <a16:creationId xmlns:a16="http://schemas.microsoft.com/office/drawing/2014/main" id="{D3BE92B4-581E-44C3-A633-DF3EC7DED34D}"/>
              </a:ext>
            </a:extLst>
          </p:cNvPr>
          <p:cNvSpPr txBox="1"/>
          <p:nvPr/>
        </p:nvSpPr>
        <p:spPr>
          <a:xfrm>
            <a:off x="3272083" y="5022112"/>
            <a:ext cx="513282" cy="707886"/>
          </a:xfrm>
          <a:prstGeom prst="rect">
            <a:avLst/>
          </a:prstGeom>
          <a:noFill/>
        </p:spPr>
        <p:txBody>
          <a:bodyPr wrap="none" rtlCol="0">
            <a:spAutoFit/>
          </a:bodyPr>
          <a:lstStyle/>
          <a:p>
            <a:r>
              <a:rPr lang="nl-NL" sz="4000" dirty="0">
                <a:solidFill>
                  <a:srgbClr val="FF0000"/>
                </a:solidFill>
              </a:rPr>
              <a:t>U</a:t>
            </a:r>
          </a:p>
        </p:txBody>
      </p:sp>
      <p:sp>
        <p:nvSpPr>
          <p:cNvPr id="11" name="Tekstvak 10">
            <a:extLst>
              <a:ext uri="{FF2B5EF4-FFF2-40B4-BE49-F238E27FC236}">
                <a16:creationId xmlns:a16="http://schemas.microsoft.com/office/drawing/2014/main" id="{C8F3EEC2-BD03-482C-9486-A967DAEA370C}"/>
              </a:ext>
            </a:extLst>
          </p:cNvPr>
          <p:cNvSpPr txBox="1"/>
          <p:nvPr/>
        </p:nvSpPr>
        <p:spPr>
          <a:xfrm>
            <a:off x="6219248" y="5030986"/>
            <a:ext cx="476412" cy="707886"/>
          </a:xfrm>
          <a:prstGeom prst="rect">
            <a:avLst/>
          </a:prstGeom>
          <a:noFill/>
        </p:spPr>
        <p:txBody>
          <a:bodyPr wrap="none" rtlCol="0">
            <a:spAutoFit/>
          </a:bodyPr>
          <a:lstStyle/>
          <a:p>
            <a:r>
              <a:rPr lang="nl-NL" sz="4000" dirty="0">
                <a:solidFill>
                  <a:srgbClr val="FF0000"/>
                </a:solidFill>
              </a:rPr>
              <a:t>V</a:t>
            </a:r>
          </a:p>
        </p:txBody>
      </p:sp>
      <p:sp>
        <p:nvSpPr>
          <p:cNvPr id="4" name="Tekstvak 3">
            <a:extLst>
              <a:ext uri="{FF2B5EF4-FFF2-40B4-BE49-F238E27FC236}">
                <a16:creationId xmlns:a16="http://schemas.microsoft.com/office/drawing/2014/main" id="{D3A7D613-3E8D-4651-99E4-4CDD30FC466A}"/>
              </a:ext>
            </a:extLst>
          </p:cNvPr>
          <p:cNvSpPr txBox="1"/>
          <p:nvPr/>
        </p:nvSpPr>
        <p:spPr>
          <a:xfrm>
            <a:off x="6981644" y="4347206"/>
            <a:ext cx="4862922" cy="1200329"/>
          </a:xfrm>
          <a:prstGeom prst="rect">
            <a:avLst/>
          </a:prstGeom>
          <a:noFill/>
        </p:spPr>
        <p:txBody>
          <a:bodyPr wrap="square" rtlCol="0">
            <a:spAutoFit/>
          </a:bodyPr>
          <a:lstStyle/>
          <a:p>
            <a:r>
              <a:rPr lang="nl-NL" sz="2400" dirty="0"/>
              <a:t>We </a:t>
            </a:r>
            <a:r>
              <a:rPr lang="nl-NL" sz="2400" dirty="0" err="1"/>
              <a:t>also</a:t>
            </a:r>
            <a:r>
              <a:rPr lang="nl-NL" sz="2400" dirty="0"/>
              <a:t> </a:t>
            </a:r>
            <a:r>
              <a:rPr lang="nl-NL" sz="2400" dirty="0" err="1"/>
              <a:t>see</a:t>
            </a:r>
            <a:r>
              <a:rPr lang="nl-NL" sz="2400" dirty="0"/>
              <a:t> sources </a:t>
            </a:r>
            <a:r>
              <a:rPr lang="nl-NL" sz="2400" dirty="0" err="1"/>
              <a:t>fluctuate</a:t>
            </a:r>
            <a:r>
              <a:rPr lang="nl-NL" sz="2400" dirty="0"/>
              <a:t> </a:t>
            </a:r>
            <a:r>
              <a:rPr lang="nl-NL" sz="2400" dirty="0" err="1"/>
              <a:t>quite</a:t>
            </a:r>
            <a:r>
              <a:rPr lang="nl-NL" sz="2400" dirty="0"/>
              <a:t> </a:t>
            </a:r>
            <a:r>
              <a:rPr lang="nl-NL" sz="2400" dirty="0" err="1"/>
              <a:t>strongly</a:t>
            </a:r>
            <a:r>
              <a:rPr lang="nl-NL" sz="2400" dirty="0"/>
              <a:t> in </a:t>
            </a:r>
            <a:r>
              <a:rPr lang="nl-NL" sz="2400" dirty="0" err="1"/>
              <a:t>both</a:t>
            </a:r>
            <a:r>
              <a:rPr lang="nl-NL" sz="2400" dirty="0"/>
              <a:t> Q </a:t>
            </a:r>
            <a:r>
              <a:rPr lang="nl-NL" sz="2400" dirty="0" err="1"/>
              <a:t>and</a:t>
            </a:r>
            <a:r>
              <a:rPr lang="nl-NL" sz="2400" dirty="0"/>
              <a:t> U as we </a:t>
            </a:r>
            <a:r>
              <a:rPr lang="nl-NL" sz="2400" dirty="0" err="1"/>
              <a:t>scroll</a:t>
            </a:r>
            <a:r>
              <a:rPr lang="nl-NL" sz="2400" dirty="0"/>
              <a:t> </a:t>
            </a:r>
            <a:r>
              <a:rPr lang="nl-NL" sz="2400" dirty="0" err="1"/>
              <a:t>through</a:t>
            </a:r>
            <a:r>
              <a:rPr lang="nl-NL" sz="2400" dirty="0"/>
              <a:t> </a:t>
            </a:r>
            <a:r>
              <a:rPr lang="nl-NL" sz="2400" dirty="0" err="1"/>
              <a:t>frequencies</a:t>
            </a:r>
            <a:r>
              <a:rPr lang="nl-NL" sz="2400" dirty="0"/>
              <a:t> </a:t>
            </a:r>
            <a:r>
              <a:rPr lang="nl-NL" sz="2400" dirty="0">
                <a:sym typeface="Wingdings" panose="05000000000000000000" pitchFamily="2" charset="2"/>
              </a:rPr>
              <a:t> PROMISING!</a:t>
            </a:r>
            <a:endParaRPr lang="nl-NL" sz="2400" dirty="0"/>
          </a:p>
        </p:txBody>
      </p:sp>
    </p:spTree>
    <p:extLst>
      <p:ext uri="{BB962C8B-B14F-4D97-AF65-F5344CB8AC3E}">
        <p14:creationId xmlns:p14="http://schemas.microsoft.com/office/powerpoint/2010/main" val="248127101"/>
      </p:ext>
    </p:extLst>
  </p:cSld>
  <p:clrMapOvr>
    <a:masterClrMapping/>
  </p:clrMapOvr>
</p:sld>
</file>

<file path=ppt/theme/theme1.xml><?xml version="1.0" encoding="utf-8"?>
<a:theme xmlns:a="http://schemas.openxmlformats.org/drawingml/2006/main" name="Thema1">
  <a:themeElements>
    <a:clrScheme name="Kantoorthema">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a1" id="{387CB34B-D26A-44E3-BC0B-0C9F69EC7DD5}" vid="{4235509B-DD17-4F4C-B3B1-9C12D6392104}"/>
    </a:ext>
  </a:extLst>
</a:theme>
</file>

<file path=docProps/app.xml><?xml version="1.0" encoding="utf-8"?>
<Properties xmlns="http://schemas.openxmlformats.org/officeDocument/2006/extended-properties" xmlns:vt="http://schemas.openxmlformats.org/officeDocument/2006/docPropsVTypes">
  <Template>Thema1</Template>
  <TotalTime>6805</TotalTime>
  <Words>5197</Words>
  <Application>Microsoft Office PowerPoint</Application>
  <PresentationFormat>Breedbeeld</PresentationFormat>
  <Paragraphs>325</Paragraphs>
  <Slides>70</Slides>
  <Notes>0</Notes>
  <HiddenSlides>0</HiddenSlides>
  <MMClips>0</MMClips>
  <ScaleCrop>false</ScaleCrop>
  <HeadingPairs>
    <vt:vector size="6" baseType="variant">
      <vt:variant>
        <vt:lpstr>Gebruikte lettertypen</vt:lpstr>
      </vt:variant>
      <vt:variant>
        <vt:i4>6</vt:i4>
      </vt:variant>
      <vt:variant>
        <vt:lpstr>Thema</vt:lpstr>
      </vt:variant>
      <vt:variant>
        <vt:i4>1</vt:i4>
      </vt:variant>
      <vt:variant>
        <vt:lpstr>Diatitels</vt:lpstr>
      </vt:variant>
      <vt:variant>
        <vt:i4>70</vt:i4>
      </vt:variant>
    </vt:vector>
  </HeadingPairs>
  <TitlesOfParts>
    <vt:vector size="77" baseType="lpstr">
      <vt:lpstr>Arial</vt:lpstr>
      <vt:lpstr>Calibri</vt:lpstr>
      <vt:lpstr>Calibri Light</vt:lpstr>
      <vt:lpstr>Slack-Lato</vt:lpstr>
      <vt:lpstr>Symbol</vt:lpstr>
      <vt:lpstr>Wingdings</vt:lpstr>
      <vt:lpstr>Thema1</vt:lpstr>
      <vt:lpstr>BRP Meerkat Progress Journal</vt:lpstr>
      <vt:lpstr>Step 1: Literature (1)</vt:lpstr>
      <vt:lpstr>Step 1: Literature (2)</vt:lpstr>
      <vt:lpstr>Step 2: Investigate Erik’s method and the problems he faced with VLA (1)</vt:lpstr>
      <vt:lpstr>Step 3: Downloading and inspecting data (1)</vt:lpstr>
      <vt:lpstr>Step 3: Downloading and inspecting data (2)</vt:lpstr>
      <vt:lpstr>Step 3: Downloading and inspecting data (3)</vt:lpstr>
      <vt:lpstr>Step 3: Downloading and inspecting data (4)</vt:lpstr>
      <vt:lpstr>Step 3: Downloading and inspecting data (5)</vt:lpstr>
      <vt:lpstr>Step 3: Downloading and inspecting data (6)</vt:lpstr>
      <vt:lpstr>Step 3: Downloading and inspecting data (7)</vt:lpstr>
      <vt:lpstr>Step 3: Downloading and inspecting data (8)</vt:lpstr>
      <vt:lpstr>Step 3: Downloading and inspecting data (9)</vt:lpstr>
      <vt:lpstr>Step 3: Downloading and inspecting data (9)</vt:lpstr>
      <vt:lpstr>Literature research on Meerkat specific data analysis process</vt:lpstr>
      <vt:lpstr>Selecting AGNs and applying photometry (1)</vt:lpstr>
      <vt:lpstr>Selecting AGNs and applying photometry (2)</vt:lpstr>
      <vt:lpstr>Selecting AGNs and applying photometry (3)</vt:lpstr>
      <vt:lpstr>Selecting AGNs and applying photometry (4)</vt:lpstr>
      <vt:lpstr>Selecting AGNs and applying photometry (5)</vt:lpstr>
      <vt:lpstr>Selecting AGNs and applying photometry (6)</vt:lpstr>
      <vt:lpstr>Selecting AGNs and applying photometry (7)</vt:lpstr>
      <vt:lpstr>Selecting AGNs and applying photometry (8)</vt:lpstr>
      <vt:lpstr>Selecting AGNs and applying photometry (9)</vt:lpstr>
      <vt:lpstr>Selecting AGNs and applying photometry (10)</vt:lpstr>
      <vt:lpstr>Selecting AGNs and applying photometry (11)</vt:lpstr>
      <vt:lpstr>Selecting AGNs and applying photometry (12)</vt:lpstr>
      <vt:lpstr>Q-U of brightest sources comparison MKT&lt;-&gt;VLA (1)</vt:lpstr>
      <vt:lpstr>Q-U of brightest sources comparison MKT&lt;-&gt;VLA (2)</vt:lpstr>
      <vt:lpstr>Q-U of brightest sources comparison MKT&lt;-&gt;VLA (3)</vt:lpstr>
      <vt:lpstr>Q-U of brightest sources comparison MKT&lt;-&gt;VLA (4)</vt:lpstr>
      <vt:lpstr>Q-U of brightest sources comparison MKT&lt;-&gt;VLA (5)</vt:lpstr>
      <vt:lpstr>Q-U of brightest sources comparison MKT&lt;-&gt;VLA (6)</vt:lpstr>
      <vt:lpstr>Q-U of brightest sources comparison MKT&lt;-&gt;VLA (7)</vt:lpstr>
      <vt:lpstr>Q-U of brightest sources comparison MKT&lt;-&gt;VLA (8)</vt:lpstr>
      <vt:lpstr>Q-U of brightest sources comparison MKT&lt;-&gt;VLA (9)</vt:lpstr>
      <vt:lpstr>Q-U of brightest sources comparison MKT&lt;-&gt;VLA (10)</vt:lpstr>
      <vt:lpstr>Q-U of brightest sources comparison MKT&lt;-&gt;VLA (11)</vt:lpstr>
      <vt:lpstr>Q-U of brightest sources comparison MKT&lt;-&gt;VLA (12)</vt:lpstr>
      <vt:lpstr>Q-U of brightest sources comparison MKT&lt;-&gt;VLA (13)</vt:lpstr>
      <vt:lpstr>Q-U of brightest sources comparison MKT&lt;-&gt;VLA (14)</vt:lpstr>
      <vt:lpstr>Q-U of brightest sources comparison MKT&lt;-&gt;VLA (15)</vt:lpstr>
      <vt:lpstr>Q-U of brightest sources comparison MKT&lt;-&gt;VLA (16)</vt:lpstr>
      <vt:lpstr>Q-U of brightest sources comparison MKT&lt;-&gt;VLA (17)</vt:lpstr>
      <vt:lpstr>Q-U of brightest sources comparison MKT&lt;-&gt;VLA (17)</vt:lpstr>
      <vt:lpstr>Selection of many sources in Abell 85 (1)</vt:lpstr>
      <vt:lpstr>Selection of many sources in Abell 85 (2)</vt:lpstr>
      <vt:lpstr>Selection of many sources in Abell 85 (3)</vt:lpstr>
      <vt:lpstr>Selection of many sources in Abell 85 (6)</vt:lpstr>
      <vt:lpstr>Selection of many sources in Abell 85 (7)</vt:lpstr>
      <vt:lpstr>Selection of many sources in Abell 85 (8)</vt:lpstr>
      <vt:lpstr>Selection of many sources in Abell 85 (9)</vt:lpstr>
      <vt:lpstr>Selection of many sources in Abell 85 (10)</vt:lpstr>
      <vt:lpstr>Selection of many sources in Abell 85 (11)</vt:lpstr>
      <vt:lpstr>Selection of many sources in Abell 85 (12)</vt:lpstr>
      <vt:lpstr>Selection of many sources in Abell 85 (13)</vt:lpstr>
      <vt:lpstr>Selection of many sources in Abell 85 (14)</vt:lpstr>
      <vt:lpstr>Selection of many sources in Abell 85 (15)</vt:lpstr>
      <vt:lpstr>Selection of many sources in Abell 85 (16)</vt:lpstr>
      <vt:lpstr>Checking Abell 133 as comparison</vt:lpstr>
      <vt:lpstr>Checking Abell 133 as comparison</vt:lpstr>
      <vt:lpstr>Using PyBDSF to do source detection</vt:lpstr>
      <vt:lpstr>Using PyBDSF to do source detection</vt:lpstr>
      <vt:lpstr>Using PyBDSF to do source detection</vt:lpstr>
      <vt:lpstr>Using PyBDSF to do source detection</vt:lpstr>
      <vt:lpstr>Using PyBDSF to do source detection</vt:lpstr>
      <vt:lpstr>Getting flux from PyBDSF regions</vt:lpstr>
      <vt:lpstr>New strategy</vt:lpstr>
      <vt:lpstr>Creating a custom RMS map</vt:lpstr>
      <vt:lpstr>Notes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BRP Meerkat Progress Journal February</dc:title>
  <dc:creator>Wout Goesaert</dc:creator>
  <cp:lastModifiedBy>Wout Goesaert</cp:lastModifiedBy>
  <cp:revision>96</cp:revision>
  <dcterms:created xsi:type="dcterms:W3CDTF">2022-02-25T11:32:40Z</dcterms:created>
  <dcterms:modified xsi:type="dcterms:W3CDTF">2022-03-31T09:37:08Z</dcterms:modified>
</cp:coreProperties>
</file>